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0" r:id="rId4"/>
    <p:sldId id="258" r:id="rId5"/>
    <p:sldId id="275" r:id="rId6"/>
    <p:sldId id="272" r:id="rId7"/>
    <p:sldId id="259" r:id="rId8"/>
    <p:sldId id="271" r:id="rId9"/>
    <p:sldId id="260" r:id="rId10"/>
    <p:sldId id="261" r:id="rId11"/>
    <p:sldId id="262" r:id="rId12"/>
    <p:sldId id="263" r:id="rId13"/>
    <p:sldId id="265" r:id="rId14"/>
    <p:sldId id="267" r:id="rId15"/>
    <p:sldId id="268"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p:scale>
          <a:sx n="75" d="100"/>
          <a:sy n="75" d="100"/>
        </p:scale>
        <p:origin x="-1170" y="-72"/>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49416D-97E8-4ECA-85D3-90EF1A53DE7C}" type="datetimeFigureOut">
              <a:rPr lang="en-US" smtClean="0"/>
              <a:t>6/5/2017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2C89C9-56B8-44E6-84E2-7EA77DD52B7F}" type="slidenum">
              <a:rPr lang="en-US" smtClean="0"/>
              <a:t>‹#›</a:t>
            </a:fld>
            <a:endParaRPr lang="en-US"/>
          </a:p>
        </p:txBody>
      </p:sp>
    </p:spTree>
    <p:extLst>
      <p:ext uri="{BB962C8B-B14F-4D97-AF65-F5344CB8AC3E}">
        <p14:creationId xmlns:p14="http://schemas.microsoft.com/office/powerpoint/2010/main" val="4081020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2C89C9-56B8-44E6-84E2-7EA77DD52B7F}" type="slidenum">
              <a:rPr lang="en-US" smtClean="0"/>
              <a:t>10</a:t>
            </a:fld>
            <a:endParaRPr lang="en-US"/>
          </a:p>
        </p:txBody>
      </p:sp>
    </p:spTree>
    <p:extLst>
      <p:ext uri="{BB962C8B-B14F-4D97-AF65-F5344CB8AC3E}">
        <p14:creationId xmlns:p14="http://schemas.microsoft.com/office/powerpoint/2010/main" val="4048144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F671BF-BCFC-458E-B752-714EF828F0F0}"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1384695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F671BF-BCFC-458E-B752-714EF828F0F0}"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2918107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F671BF-BCFC-458E-B752-714EF828F0F0}"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305437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F671BF-BCFC-458E-B752-714EF828F0F0}"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2723764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F671BF-BCFC-458E-B752-714EF828F0F0}"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2393325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F671BF-BCFC-458E-B752-714EF828F0F0}"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24977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F671BF-BCFC-458E-B752-714EF828F0F0}" type="datetimeFigureOut">
              <a:rPr lang="en-US" smtClean="0"/>
              <a:t>6/5/2017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170981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F671BF-BCFC-458E-B752-714EF828F0F0}" type="datetimeFigureOut">
              <a:rPr lang="en-US" smtClean="0"/>
              <a:t>6/5/2017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2391297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671BF-BCFC-458E-B752-714EF828F0F0}" type="datetimeFigureOut">
              <a:rPr lang="en-US" smtClean="0"/>
              <a:t>6/5/2017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1057263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F671BF-BCFC-458E-B752-714EF828F0F0}"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3798754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F671BF-BCFC-458E-B752-714EF828F0F0}"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1BA94-8C82-48A9-9A5D-24059252372B}" type="slidenum">
              <a:rPr lang="en-US" smtClean="0"/>
              <a:t>‹#›</a:t>
            </a:fld>
            <a:endParaRPr lang="en-US"/>
          </a:p>
        </p:txBody>
      </p:sp>
    </p:spTree>
    <p:extLst>
      <p:ext uri="{BB962C8B-B14F-4D97-AF65-F5344CB8AC3E}">
        <p14:creationId xmlns:p14="http://schemas.microsoft.com/office/powerpoint/2010/main" val="259954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671BF-BCFC-458E-B752-714EF828F0F0}" type="datetimeFigureOut">
              <a:rPr lang="en-US" smtClean="0"/>
              <a:t>6/5/2017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1BA94-8C82-48A9-9A5D-24059252372B}" type="slidenum">
              <a:rPr lang="en-US" smtClean="0"/>
              <a:t>‹#›</a:t>
            </a:fld>
            <a:endParaRPr lang="en-US"/>
          </a:p>
        </p:txBody>
      </p:sp>
    </p:spTree>
    <p:extLst>
      <p:ext uri="{BB962C8B-B14F-4D97-AF65-F5344CB8AC3E}">
        <p14:creationId xmlns:p14="http://schemas.microsoft.com/office/powerpoint/2010/main" val="760101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0425"/>
            <a:ext cx="8153400" cy="1470025"/>
          </a:xfrm>
        </p:spPr>
        <p:txBody>
          <a:bodyPr>
            <a:normAutofit/>
          </a:bodyPr>
          <a:lstStyle/>
          <a:p>
            <a:r>
              <a:rPr lang="en-US" sz="3600" b="1" dirty="0" smtClean="0">
                <a:latin typeface="Arial" pitchFamily="34" charset="0"/>
                <a:cs typeface="Arial" pitchFamily="34" charset="0"/>
              </a:rPr>
              <a:t>Mergers &amp; takeovers (acquisitions) </a:t>
            </a:r>
            <a:endParaRPr lang="en-US" sz="3600" b="1" dirty="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73502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latin typeface="Arial" pitchFamily="34" charset="0"/>
                <a:cs typeface="Arial" pitchFamily="34" charset="0"/>
              </a:rPr>
              <a:t>Basic form of acquisitions-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04800" y="1295400"/>
            <a:ext cx="8382000" cy="4830763"/>
          </a:xfrm>
        </p:spPr>
        <p:txBody>
          <a:bodyPr>
            <a:normAutofit lnSpcReduction="10000"/>
          </a:bodyPr>
          <a:lstStyle/>
          <a:p>
            <a:pPr>
              <a:buFont typeface="Wingdings" pitchFamily="2" charset="2"/>
              <a:buChar char="v"/>
            </a:pPr>
            <a:r>
              <a:rPr lang="en-US" sz="2400" dirty="0" smtClean="0">
                <a:latin typeface="Arial" pitchFamily="34" charset="0"/>
                <a:cs typeface="Arial" pitchFamily="34" charset="0"/>
              </a:rPr>
              <a:t>Purchase of Shares of the target company</a:t>
            </a:r>
          </a:p>
          <a:p>
            <a:pPr lvl="1">
              <a:buFont typeface="Wingdings" pitchFamily="2" charset="2"/>
              <a:buChar char="v"/>
            </a:pPr>
            <a:endParaRPr lang="en-US" sz="2000" dirty="0">
              <a:latin typeface="Arial" pitchFamily="34" charset="0"/>
              <a:cs typeface="Arial" pitchFamily="34" charset="0"/>
            </a:endParaRPr>
          </a:p>
          <a:p>
            <a:pPr marL="457200" lvl="1" indent="0">
              <a:buNone/>
            </a:pPr>
            <a:r>
              <a:rPr lang="en-US" sz="2000" dirty="0" smtClean="0">
                <a:latin typeface="Arial" pitchFamily="34" charset="0"/>
                <a:cs typeface="Arial" pitchFamily="34" charset="0"/>
              </a:rPr>
              <a:t>Shareholders shares target company simply be bought back</a:t>
            </a:r>
          </a:p>
          <a:p>
            <a:pPr marL="457200" lvl="1" indent="0">
              <a:buNone/>
            </a:pPr>
            <a:endParaRPr lang="en-US" sz="2000" dirty="0">
              <a:latin typeface="Arial" pitchFamily="34" charset="0"/>
              <a:cs typeface="Arial" pitchFamily="34" charset="0"/>
            </a:endParaRPr>
          </a:p>
          <a:p>
            <a:pPr marL="457200" lvl="1" indent="0">
              <a:buNone/>
            </a:pPr>
            <a:r>
              <a:rPr lang="en-US" sz="2000" dirty="0" smtClean="0">
                <a:latin typeface="Arial" pitchFamily="34" charset="0"/>
                <a:cs typeface="Arial" pitchFamily="34" charset="0"/>
              </a:rPr>
              <a:t>Example</a:t>
            </a:r>
          </a:p>
          <a:p>
            <a:pPr marL="457200" lvl="1" indent="0">
              <a:buNone/>
            </a:pPr>
            <a:r>
              <a:rPr lang="en-US" sz="2000" dirty="0" smtClean="0">
                <a:latin typeface="Arial" pitchFamily="34" charset="0"/>
                <a:cs typeface="Arial" pitchFamily="34" charset="0"/>
              </a:rPr>
              <a:t>“A” company is going to acquire “ B” Company for $400Mn Cash</a:t>
            </a:r>
          </a:p>
          <a:p>
            <a:pPr marL="457200" lvl="1" indent="0">
              <a:buNone/>
            </a:pPr>
            <a:endParaRPr lang="en-US" sz="2000" dirty="0">
              <a:latin typeface="Arial" pitchFamily="34" charset="0"/>
              <a:cs typeface="Arial" pitchFamily="34" charset="0"/>
            </a:endParaRPr>
          </a:p>
          <a:p>
            <a:pPr marL="457200" lvl="1" indent="0">
              <a:buNone/>
            </a:pPr>
            <a:endParaRPr lang="en-US" sz="2000" dirty="0" smtClean="0">
              <a:latin typeface="Arial" pitchFamily="34" charset="0"/>
              <a:cs typeface="Arial" pitchFamily="34" charset="0"/>
            </a:endParaRPr>
          </a:p>
          <a:p>
            <a:pPr marL="457200" lvl="1" indent="0">
              <a:buNone/>
            </a:pPr>
            <a:endParaRPr lang="en-US" sz="2000" dirty="0">
              <a:latin typeface="Arial" pitchFamily="34" charset="0"/>
              <a:cs typeface="Arial" pitchFamily="34" charset="0"/>
            </a:endParaRPr>
          </a:p>
          <a:p>
            <a:pPr marL="457200" lvl="1" indent="0">
              <a:buNone/>
            </a:pPr>
            <a:endParaRPr lang="en-US" sz="2000" dirty="0" smtClean="0">
              <a:latin typeface="Arial" pitchFamily="34" charset="0"/>
              <a:cs typeface="Arial" pitchFamily="34" charset="0"/>
            </a:endParaRPr>
          </a:p>
          <a:p>
            <a:pPr marL="457200" lvl="1" indent="0">
              <a:buNone/>
            </a:pPr>
            <a:endParaRPr lang="en-US" sz="2000" dirty="0">
              <a:latin typeface="Arial" pitchFamily="34" charset="0"/>
              <a:cs typeface="Arial" pitchFamily="34" charset="0"/>
            </a:endParaRPr>
          </a:p>
          <a:p>
            <a:pPr marL="457200" lvl="1" indent="0">
              <a:buNone/>
            </a:pPr>
            <a:endParaRPr lang="en-US" sz="2000" dirty="0" smtClean="0">
              <a:latin typeface="Arial" pitchFamily="34" charset="0"/>
              <a:cs typeface="Arial" pitchFamily="34" charset="0"/>
            </a:endParaRPr>
          </a:p>
          <a:p>
            <a:pPr marL="457200" lvl="1" indent="0">
              <a:buNone/>
            </a:pPr>
            <a:r>
              <a:rPr lang="en-US" sz="2000" dirty="0" smtClean="0">
                <a:latin typeface="Arial" pitchFamily="34" charset="0"/>
                <a:cs typeface="Arial" pitchFamily="34" charset="0"/>
              </a:rPr>
              <a:t>Determine the takeover is worth for “ A” Ltd  </a:t>
            </a:r>
          </a:p>
          <a:p>
            <a:pPr marL="457200" lvl="1" indent="0">
              <a:buNone/>
            </a:pPr>
            <a:endParaRPr lang="en-US" sz="2000" dirty="0">
              <a:latin typeface="Arial" pitchFamily="34" charset="0"/>
              <a:cs typeface="Arial" pitchFamily="34" charset="0"/>
            </a:endParaRPr>
          </a:p>
          <a:p>
            <a:pPr marL="457200" lvl="1" indent="0">
              <a:buNone/>
            </a:pPr>
            <a:endParaRPr lang="en-US" sz="2000" dirty="0" smtClean="0">
              <a:latin typeface="Arial" pitchFamily="34" charset="0"/>
              <a:cs typeface="Arial" pitchFamily="34" charset="0"/>
            </a:endParaRPr>
          </a:p>
          <a:p>
            <a:pPr marL="457200" lvl="1" indent="0">
              <a:buNone/>
            </a:pPr>
            <a:endParaRPr lang="en-US" sz="2000" dirty="0">
              <a:latin typeface="Arial" pitchFamily="34" charset="0"/>
              <a:cs typeface="Arial"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886200"/>
            <a:ext cx="5290857"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7097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458200" cy="5592763"/>
          </a:xfrm>
        </p:spPr>
        <p:txBody>
          <a:bodyPr>
            <a:normAutofit lnSpcReduction="10000"/>
          </a:bodyPr>
          <a:lstStyle/>
          <a:p>
            <a:pPr>
              <a:buFont typeface="Wingdings" pitchFamily="2" charset="2"/>
              <a:buChar char="v"/>
            </a:pPr>
            <a:r>
              <a:rPr lang="en-US" sz="2400" dirty="0" smtClean="0">
                <a:latin typeface="Arial" pitchFamily="34" charset="0"/>
                <a:cs typeface="Arial" pitchFamily="34" charset="0"/>
              </a:rPr>
              <a:t>Share Exchange</a:t>
            </a:r>
          </a:p>
          <a:p>
            <a:pPr marL="0" indent="0">
              <a:buNone/>
            </a:pPr>
            <a:r>
              <a:rPr lang="en-US" sz="2400" dirty="0">
                <a:latin typeface="Arial" pitchFamily="34" charset="0"/>
                <a:cs typeface="Arial" pitchFamily="34" charset="0"/>
              </a:rPr>
              <a:t>	</a:t>
            </a:r>
            <a:r>
              <a:rPr lang="en-US" sz="2400" dirty="0" smtClean="0">
                <a:latin typeface="Arial" pitchFamily="34" charset="0"/>
                <a:cs typeface="Arial" pitchFamily="34" charset="0"/>
              </a:rPr>
              <a:t>Acquiring company will issuing shares  to the target 	company</a:t>
            </a:r>
          </a:p>
          <a:p>
            <a:pPr marL="0" indent="0">
              <a:buNone/>
            </a:pPr>
            <a:endParaRPr lang="en-US" sz="2400" dirty="0">
              <a:latin typeface="Arial" pitchFamily="34" charset="0"/>
              <a:cs typeface="Arial" pitchFamily="34" charset="0"/>
            </a:endParaRPr>
          </a:p>
          <a:p>
            <a:pPr marL="457200" indent="-457200">
              <a:buAutoNum type="arabicPeriod"/>
            </a:pPr>
            <a:r>
              <a:rPr lang="en-US" sz="2400" dirty="0" smtClean="0">
                <a:latin typeface="Arial" pitchFamily="34" charset="0"/>
                <a:cs typeface="Arial" pitchFamily="34" charset="0"/>
              </a:rPr>
              <a:t>“ A” Company will acquire “ B” company &amp; A will issue      shares to B Company shareholders in exchange of their shares </a:t>
            </a:r>
          </a:p>
          <a:p>
            <a:pPr marL="0" indent="0">
              <a:buNone/>
            </a:pPr>
            <a:endParaRPr lang="en-US" sz="2400" dirty="0" smtClean="0">
              <a:latin typeface="Arial" pitchFamily="34" charset="0"/>
              <a:cs typeface="Arial" pitchFamily="34" charset="0"/>
            </a:endParaRPr>
          </a:p>
          <a:p>
            <a:pPr marL="457200" indent="-457200">
              <a:buAutoNum type="arabicPeriod"/>
            </a:pPr>
            <a:r>
              <a:rPr lang="en-US" sz="2400" dirty="0" smtClean="0">
                <a:latin typeface="Arial" pitchFamily="34" charset="0"/>
                <a:cs typeface="Arial" pitchFamily="34" charset="0"/>
              </a:rPr>
              <a:t>Raise cash on the share market  &amp; used it to  by shares of the target company shares</a:t>
            </a:r>
          </a:p>
          <a:p>
            <a:pPr marL="457200" indent="-457200">
              <a:buAutoNum type="arabicPeriod"/>
            </a:pPr>
            <a:endParaRPr lang="en-US" sz="2400" dirty="0">
              <a:latin typeface="Arial" pitchFamily="34" charset="0"/>
              <a:cs typeface="Arial" pitchFamily="34" charset="0"/>
            </a:endParaRPr>
          </a:p>
          <a:p>
            <a:pPr marL="0" indent="0">
              <a:buNone/>
            </a:pPr>
            <a:r>
              <a:rPr lang="en-US" sz="2400" dirty="0" smtClean="0">
                <a:latin typeface="Arial" pitchFamily="34" charset="0"/>
                <a:cs typeface="Arial" pitchFamily="34" charset="0"/>
              </a:rPr>
              <a:t>  </a:t>
            </a:r>
          </a:p>
          <a:p>
            <a:pPr>
              <a:buFont typeface="Wingdings" pitchFamily="2" charset="2"/>
              <a:buChar char="v"/>
            </a:pPr>
            <a:endParaRPr lang="en-US" sz="2400" dirty="0">
              <a:latin typeface="Arial" pitchFamily="34" charset="0"/>
              <a:cs typeface="Arial" pitchFamily="34" charset="0"/>
            </a:endParaRPr>
          </a:p>
          <a:p>
            <a:pPr marL="0" indent="0">
              <a:buNone/>
            </a:pPr>
            <a:r>
              <a:rPr lang="en-US"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825209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normAutofit/>
          </a:bodyPr>
          <a:lstStyle/>
          <a:p>
            <a:r>
              <a:rPr lang="en-US" sz="2400" dirty="0" smtClean="0">
                <a:latin typeface="Arial" pitchFamily="34" charset="0"/>
                <a:cs typeface="Arial" pitchFamily="34" charset="0"/>
              </a:rPr>
              <a:t>Example 01</a:t>
            </a:r>
          </a:p>
          <a:p>
            <a:endParaRPr lang="en-US" sz="2400" dirty="0">
              <a:latin typeface="Arial" pitchFamily="34" charset="0"/>
              <a:cs typeface="Arial" pitchFamily="34" charset="0"/>
            </a:endParaRPr>
          </a:p>
          <a:p>
            <a:r>
              <a:rPr lang="en-US" sz="2400" dirty="0" smtClean="0">
                <a:latin typeface="Arial" pitchFamily="34" charset="0"/>
                <a:cs typeface="Arial" pitchFamily="34" charset="0"/>
              </a:rPr>
              <a:t>“A Ltd is going to acquire “ B” Ltd. “ B” agree for share for share exchange &amp; “ B” Share holders will receive 25% premium on their current market price</a:t>
            </a:r>
          </a:p>
          <a:p>
            <a:endParaRPr lang="en-US" sz="2400" dirty="0">
              <a:latin typeface="Arial" pitchFamily="34" charset="0"/>
              <a:cs typeface="Arial" pitchFamily="34" charset="0"/>
            </a:endParaRPr>
          </a:p>
          <a:p>
            <a:r>
              <a:rPr lang="en-US" sz="2400" dirty="0" smtClean="0">
                <a:latin typeface="Arial" pitchFamily="34" charset="0"/>
                <a:cs typeface="Arial" pitchFamily="34" charset="0"/>
              </a:rPr>
              <a:t>Determine the number of new shares issued to “ B” Ltd</a:t>
            </a:r>
          </a:p>
          <a:p>
            <a:endParaRPr lang="en-US" sz="2400" dirty="0">
              <a:latin typeface="Arial" pitchFamily="34" charset="0"/>
              <a:cs typeface="Arial" pitchFamily="34" charset="0"/>
            </a:endParaRPr>
          </a:p>
          <a:p>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810000"/>
            <a:ext cx="6096000" cy="1999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65566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normAutofit/>
          </a:bodyPr>
          <a:lstStyle/>
          <a:p>
            <a:r>
              <a:rPr lang="en-US" sz="2000" dirty="0" smtClean="0">
                <a:latin typeface="Arial" pitchFamily="34" charset="0"/>
                <a:cs typeface="Arial" pitchFamily="34" charset="0"/>
              </a:rPr>
              <a:t>Example 02</a:t>
            </a:r>
          </a:p>
          <a:p>
            <a:endParaRPr lang="en-US" sz="2000" dirty="0">
              <a:latin typeface="Arial" pitchFamily="34" charset="0"/>
              <a:cs typeface="Arial" pitchFamily="34" charset="0"/>
            </a:endParaRPr>
          </a:p>
          <a:p>
            <a:pPr algn="just"/>
            <a:r>
              <a:rPr lang="en-US" sz="2000" dirty="0" smtClean="0">
                <a:latin typeface="Arial" pitchFamily="34" charset="0"/>
                <a:cs typeface="Arial" pitchFamily="34" charset="0"/>
              </a:rPr>
              <a:t>“A Ltd is going to acquire “ B” Ltd. “ B” agree for share for share exchange. The market price of shares are regarded as accurate reflection of their intrinsic value.  The takeover expected to have cost saving which have present value of 12million. </a:t>
            </a:r>
          </a:p>
          <a:p>
            <a:pPr algn="just"/>
            <a:endParaRPr lang="en-US" sz="2000" dirty="0" smtClean="0">
              <a:latin typeface="Arial" pitchFamily="34" charset="0"/>
              <a:cs typeface="Arial" pitchFamily="34" charset="0"/>
            </a:endParaRPr>
          </a:p>
          <a:p>
            <a:pPr algn="just"/>
            <a:r>
              <a:rPr lang="en-US" sz="2000" dirty="0" smtClean="0">
                <a:latin typeface="Arial" pitchFamily="34" charset="0"/>
                <a:cs typeface="Arial" pitchFamily="34" charset="0"/>
              </a:rPr>
              <a:t>Bid offer: one share of “ A” for every  thee shares of “ B” </a:t>
            </a:r>
          </a:p>
          <a:p>
            <a:pPr algn="just"/>
            <a:endParaRPr lang="en-US" sz="2000" dirty="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r>
              <a:rPr lang="en-US" sz="2000" dirty="0" smtClean="0">
                <a:latin typeface="Arial" pitchFamily="34" charset="0"/>
                <a:cs typeface="Arial" pitchFamily="34" charset="0"/>
              </a:rPr>
              <a:t>Calculate the wealth of the shareholder who owns 1000 shares</a:t>
            </a:r>
            <a:endParaRPr lang="en-US" sz="2000" dirty="0">
              <a:latin typeface="Arial" pitchFamily="34" charset="0"/>
              <a:cs typeface="Arial" pitchFamily="34" charset="0"/>
            </a:endParaRPr>
          </a:p>
          <a:p>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581400"/>
            <a:ext cx="5012391"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267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normAutofit/>
          </a:bodyPr>
          <a:lstStyle/>
          <a:p>
            <a:r>
              <a:rPr lang="en-US" sz="2000" dirty="0" smtClean="0">
                <a:latin typeface="Arial" pitchFamily="34" charset="0"/>
                <a:cs typeface="Arial" pitchFamily="34" charset="0"/>
              </a:rPr>
              <a:t>Example 03</a:t>
            </a:r>
          </a:p>
          <a:p>
            <a:endParaRPr lang="en-US" sz="2000" dirty="0">
              <a:latin typeface="Arial" pitchFamily="34" charset="0"/>
              <a:cs typeface="Arial" pitchFamily="34" charset="0"/>
            </a:endParaRPr>
          </a:p>
          <a:p>
            <a:pPr algn="just"/>
            <a:r>
              <a:rPr lang="en-US" sz="2000" dirty="0" smtClean="0">
                <a:latin typeface="Arial" pitchFamily="34" charset="0"/>
                <a:cs typeface="Arial" pitchFamily="34" charset="0"/>
              </a:rPr>
              <a:t>“A” </a:t>
            </a:r>
            <a:r>
              <a:rPr lang="en-US" sz="2000" dirty="0" err="1" smtClean="0">
                <a:latin typeface="Arial" pitchFamily="34" charset="0"/>
                <a:cs typeface="Arial" pitchFamily="34" charset="0"/>
              </a:rPr>
              <a:t>Plc</a:t>
            </a:r>
            <a:r>
              <a:rPr lang="en-US" sz="2000" dirty="0" smtClean="0">
                <a:latin typeface="Arial" pitchFamily="34" charset="0"/>
                <a:cs typeface="Arial" pitchFamily="34" charset="0"/>
              </a:rPr>
              <a:t> &amp; “ B” </a:t>
            </a:r>
            <a:r>
              <a:rPr lang="en-US" sz="2000" dirty="0" err="1" smtClean="0">
                <a:latin typeface="Arial" pitchFamily="34" charset="0"/>
                <a:cs typeface="Arial" pitchFamily="34" charset="0"/>
              </a:rPr>
              <a:t>Plc</a:t>
            </a:r>
            <a:r>
              <a:rPr lang="en-US" sz="2000" dirty="0" smtClean="0">
                <a:latin typeface="Arial" pitchFamily="34" charset="0"/>
                <a:cs typeface="Arial" pitchFamily="34" charset="0"/>
              </a:rPr>
              <a:t> are listed companies </a:t>
            </a:r>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987550"/>
            <a:ext cx="6529974" cy="258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43971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1"/>
            <a:ext cx="8153400" cy="2743200"/>
          </a:xfrm>
        </p:spPr>
        <p:txBody>
          <a:bodyPr/>
          <a:lstStyle/>
          <a:p>
            <a:pPr algn="just"/>
            <a:r>
              <a:rPr lang="en-US" sz="1800" dirty="0">
                <a:latin typeface="Arial" pitchFamily="34" charset="0"/>
                <a:cs typeface="Arial" pitchFamily="34" charset="0"/>
              </a:rPr>
              <a:t>The acquiring firm shareholders want to minimize the amount paid to target shareholders, not paying more than the pre-merger value of the target plus the value of the synergies</a:t>
            </a:r>
            <a:r>
              <a:rPr lang="en-US" sz="1800" dirty="0" smtClean="0">
                <a:latin typeface="Arial" pitchFamily="34" charset="0"/>
                <a:cs typeface="Arial" pitchFamily="34" charset="0"/>
              </a:rPr>
              <a:t>.</a:t>
            </a:r>
          </a:p>
          <a:p>
            <a:pPr algn="just"/>
            <a:endParaRPr lang="en-US" sz="1800" dirty="0">
              <a:latin typeface="Arial" pitchFamily="34" charset="0"/>
              <a:cs typeface="Arial" pitchFamily="34" charset="0"/>
            </a:endParaRPr>
          </a:p>
          <a:p>
            <a:pPr lvl="0" algn="just"/>
            <a:r>
              <a:rPr lang="en-US" sz="1800" dirty="0">
                <a:latin typeface="Arial" pitchFamily="34" charset="0"/>
                <a:cs typeface="Arial" pitchFamily="34" charset="0"/>
              </a:rPr>
              <a:t>The target shareholders want to maximize the gain, accepting nothing below the pre-merger market value</a:t>
            </a:r>
          </a:p>
          <a:p>
            <a:pPr algn="just"/>
            <a:endParaRPr lang="en-US" sz="1800" dirty="0">
              <a:latin typeface="Arial" pitchFamily="34" charset="0"/>
              <a:cs typeface="Arial" pitchFamily="34" charset="0"/>
            </a:endParaRPr>
          </a:p>
          <a:p>
            <a:pPr marL="0" indent="0">
              <a:buNone/>
            </a:pPr>
            <a:endParaRPr lang="en-US" sz="2800" dirty="0">
              <a:latin typeface="Arial" pitchFamily="34" charset="0"/>
              <a:cs typeface="Arial" pitchFamily="34" charset="0"/>
            </a:endParaRPr>
          </a:p>
        </p:txBody>
      </p:sp>
      <p:sp>
        <p:nvSpPr>
          <p:cNvPr id="4" name="Title 3"/>
          <p:cNvSpPr>
            <a:spLocks noGrp="1"/>
          </p:cNvSpPr>
          <p:nvPr>
            <p:ph type="title"/>
          </p:nvPr>
        </p:nvSpPr>
        <p:spPr/>
        <p:txBody>
          <a:bodyPr>
            <a:normAutofit/>
          </a:bodyPr>
          <a:lstStyle/>
          <a:p>
            <a:pPr algn="l"/>
            <a:r>
              <a:rPr lang="en-US" sz="3200" dirty="0" smtClean="0">
                <a:latin typeface="Arial" pitchFamily="34" charset="0"/>
                <a:cs typeface="Arial" pitchFamily="34" charset="0"/>
              </a:rPr>
              <a:t>Evaluating Bidder</a:t>
            </a:r>
            <a:endParaRPr lang="en-US" sz="3200" dirty="0">
              <a:latin typeface="Arial" pitchFamily="34" charset="0"/>
              <a:cs typeface="Arial" pitchFamily="34" charset="0"/>
            </a:endParaRPr>
          </a:p>
        </p:txBody>
      </p:sp>
    </p:spTree>
    <p:extLst>
      <p:ext uri="{BB962C8B-B14F-4D97-AF65-F5344CB8AC3E}">
        <p14:creationId xmlns:p14="http://schemas.microsoft.com/office/powerpoint/2010/main" val="4170753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latin typeface="Arial" pitchFamily="34" charset="0"/>
                <a:cs typeface="Arial" pitchFamily="34" charset="0"/>
              </a:rPr>
              <a:t>Evaluating Formula</a:t>
            </a:r>
            <a:endParaRPr lang="en-US" sz="2400" dirty="0">
              <a:latin typeface="Arial" pitchFamily="34" charset="0"/>
              <a:cs typeface="Arial" pitchFamily="34" charset="0"/>
            </a:endParaRPr>
          </a:p>
        </p:txBody>
      </p:sp>
      <p:sp>
        <p:nvSpPr>
          <p:cNvPr id="4" name="Content Placeholder 2"/>
          <p:cNvSpPr>
            <a:spLocks noGrp="1"/>
          </p:cNvSpPr>
          <p:nvPr>
            <p:ph idx="1"/>
          </p:nvPr>
        </p:nvSpPr>
        <p:spPr/>
        <p:txBody>
          <a:bodyPr>
            <a:normAutofit/>
          </a:bodyPr>
          <a:lstStyle/>
          <a:p>
            <a:pPr marL="9144" indent="0">
              <a:spcBef>
                <a:spcPts val="300"/>
              </a:spcBef>
              <a:buNone/>
            </a:pPr>
            <a:r>
              <a:rPr lang="en-US" sz="1800" dirty="0">
                <a:latin typeface="Arial" pitchFamily="34" charset="0"/>
                <a:cs typeface="Arial" pitchFamily="34" charset="0"/>
              </a:rPr>
              <a:t>Target shareholders’ gain = Premium = </a:t>
            </a:r>
            <a:r>
              <a:rPr lang="en-US" sz="1800" i="1" dirty="0">
                <a:latin typeface="Arial" pitchFamily="34" charset="0"/>
                <a:cs typeface="Arial" pitchFamily="34" charset="0"/>
              </a:rPr>
              <a:t>P</a:t>
            </a:r>
            <a:r>
              <a:rPr lang="en-US" sz="1800" i="1" baseline="-25000" dirty="0">
                <a:latin typeface="Arial" pitchFamily="34" charset="0"/>
                <a:cs typeface="Arial" pitchFamily="34" charset="0"/>
              </a:rPr>
              <a:t>T</a:t>
            </a:r>
            <a:r>
              <a:rPr lang="en-US" sz="1800" i="1" dirty="0">
                <a:latin typeface="Arial" pitchFamily="34" charset="0"/>
                <a:cs typeface="Arial" pitchFamily="34" charset="0"/>
              </a:rPr>
              <a:t> – V</a:t>
            </a:r>
            <a:r>
              <a:rPr lang="en-US" sz="1800" i="1" baseline="-25000" dirty="0">
                <a:latin typeface="Arial" pitchFamily="34" charset="0"/>
                <a:cs typeface="Arial" pitchFamily="34" charset="0"/>
              </a:rPr>
              <a:t>T		</a:t>
            </a:r>
            <a:r>
              <a:rPr lang="en-US" sz="1800" dirty="0" smtClean="0">
                <a:latin typeface="Arial" pitchFamily="34" charset="0"/>
                <a:cs typeface="Arial" pitchFamily="34" charset="0"/>
              </a:rPr>
              <a:t>(10-7</a:t>
            </a:r>
            <a:r>
              <a:rPr lang="en-US" sz="1800" dirty="0">
                <a:latin typeface="Arial" pitchFamily="34" charset="0"/>
                <a:cs typeface="Arial" pitchFamily="34" charset="0"/>
              </a:rPr>
              <a:t>)</a:t>
            </a:r>
          </a:p>
          <a:p>
            <a:pPr marL="9144" indent="0">
              <a:spcBef>
                <a:spcPts val="300"/>
              </a:spcBef>
              <a:buNone/>
            </a:pPr>
            <a:r>
              <a:rPr lang="en-US" sz="1800" dirty="0">
                <a:latin typeface="Arial" pitchFamily="34" charset="0"/>
                <a:cs typeface="Arial" pitchFamily="34" charset="0"/>
              </a:rPr>
              <a:t>where</a:t>
            </a:r>
          </a:p>
          <a:p>
            <a:pPr marL="210312" lvl="1" indent="0">
              <a:spcBef>
                <a:spcPts val="300"/>
              </a:spcBef>
              <a:buNone/>
            </a:pPr>
            <a:r>
              <a:rPr lang="en-US" sz="1800" i="1" dirty="0">
                <a:latin typeface="Arial" pitchFamily="34" charset="0"/>
                <a:cs typeface="Arial" pitchFamily="34" charset="0"/>
              </a:rPr>
              <a:t>P</a:t>
            </a:r>
            <a:r>
              <a:rPr lang="en-US" sz="1800" i="1" baseline="-25000" dirty="0">
                <a:latin typeface="Arial" pitchFamily="34" charset="0"/>
                <a:cs typeface="Arial" pitchFamily="34" charset="0"/>
              </a:rPr>
              <a:t>T</a:t>
            </a:r>
            <a:r>
              <a:rPr lang="en-US" sz="1800" dirty="0">
                <a:latin typeface="Arial" pitchFamily="34" charset="0"/>
                <a:cs typeface="Arial" pitchFamily="34" charset="0"/>
              </a:rPr>
              <a:t> = price paid for the target company</a:t>
            </a:r>
          </a:p>
          <a:p>
            <a:pPr marL="210312" lvl="1" indent="0">
              <a:spcBef>
                <a:spcPts val="300"/>
              </a:spcBef>
              <a:buNone/>
            </a:pPr>
            <a:r>
              <a:rPr lang="en-US" sz="1800" i="1" dirty="0">
                <a:latin typeface="Arial" pitchFamily="34" charset="0"/>
                <a:cs typeface="Arial" pitchFamily="34" charset="0"/>
              </a:rPr>
              <a:t>V</a:t>
            </a:r>
            <a:r>
              <a:rPr lang="en-US" sz="1800" i="1" baseline="-25000" dirty="0">
                <a:latin typeface="Arial" pitchFamily="34" charset="0"/>
                <a:cs typeface="Arial" pitchFamily="34" charset="0"/>
              </a:rPr>
              <a:t>T</a:t>
            </a:r>
            <a:r>
              <a:rPr lang="en-US" sz="1800" dirty="0">
                <a:latin typeface="Arial" pitchFamily="34" charset="0"/>
                <a:cs typeface="Arial" pitchFamily="34" charset="0"/>
              </a:rPr>
              <a:t> </a:t>
            </a:r>
            <a:r>
              <a:rPr lang="en-US" sz="1800" dirty="0" smtClean="0">
                <a:latin typeface="Arial" pitchFamily="34" charset="0"/>
                <a:cs typeface="Arial" pitchFamily="34" charset="0"/>
              </a:rPr>
              <a:t>= </a:t>
            </a:r>
            <a:r>
              <a:rPr lang="en-US" sz="1800" dirty="0">
                <a:latin typeface="Arial" pitchFamily="34" charset="0"/>
                <a:cs typeface="Arial" pitchFamily="34" charset="0"/>
              </a:rPr>
              <a:t>pre-merger value of the target </a:t>
            </a:r>
            <a:r>
              <a:rPr lang="en-US" sz="1800" dirty="0" smtClean="0">
                <a:latin typeface="Arial" pitchFamily="34" charset="0"/>
                <a:cs typeface="Arial" pitchFamily="34" charset="0"/>
              </a:rPr>
              <a:t>company</a:t>
            </a:r>
          </a:p>
          <a:p>
            <a:pPr marL="9144" indent="0" algn="r">
              <a:spcBef>
                <a:spcPts val="300"/>
              </a:spcBef>
              <a:buNone/>
            </a:pPr>
            <a:endParaRPr lang="en-US" sz="1800" dirty="0" smtClean="0">
              <a:latin typeface="Arial" pitchFamily="34" charset="0"/>
              <a:cs typeface="Arial" pitchFamily="34" charset="0"/>
            </a:endParaRPr>
          </a:p>
          <a:p>
            <a:pPr marL="9144" indent="0">
              <a:spcBef>
                <a:spcPts val="300"/>
              </a:spcBef>
              <a:buNone/>
            </a:pPr>
            <a:r>
              <a:rPr lang="en-US" sz="1800" dirty="0" smtClean="0">
                <a:latin typeface="Arial" pitchFamily="34" charset="0"/>
                <a:cs typeface="Arial" pitchFamily="34" charset="0"/>
              </a:rPr>
              <a:t>Acquirer’s </a:t>
            </a:r>
            <a:r>
              <a:rPr lang="en-US" sz="1800" dirty="0">
                <a:latin typeface="Arial" pitchFamily="34" charset="0"/>
                <a:cs typeface="Arial" pitchFamily="34" charset="0"/>
              </a:rPr>
              <a:t>gain = Synergies – Premium = </a:t>
            </a:r>
            <a:r>
              <a:rPr lang="en-US" sz="1800" i="1" dirty="0">
                <a:latin typeface="Arial" pitchFamily="34" charset="0"/>
                <a:cs typeface="Arial" pitchFamily="34" charset="0"/>
              </a:rPr>
              <a:t>S</a:t>
            </a:r>
            <a:r>
              <a:rPr lang="en-US" sz="1800" dirty="0">
                <a:latin typeface="Arial" pitchFamily="34" charset="0"/>
                <a:cs typeface="Arial" pitchFamily="34" charset="0"/>
              </a:rPr>
              <a:t> – (</a:t>
            </a:r>
            <a:r>
              <a:rPr lang="en-US" sz="1800" i="1" dirty="0">
                <a:latin typeface="Arial" pitchFamily="34" charset="0"/>
                <a:cs typeface="Arial" pitchFamily="34" charset="0"/>
              </a:rPr>
              <a:t>P</a:t>
            </a:r>
            <a:r>
              <a:rPr lang="en-US" sz="1800" i="1" baseline="-25000" dirty="0">
                <a:latin typeface="Arial" pitchFamily="34" charset="0"/>
                <a:cs typeface="Arial" pitchFamily="34" charset="0"/>
              </a:rPr>
              <a:t>T</a:t>
            </a:r>
            <a:r>
              <a:rPr lang="en-US" sz="1800" dirty="0">
                <a:latin typeface="Arial" pitchFamily="34" charset="0"/>
                <a:cs typeface="Arial" pitchFamily="34" charset="0"/>
              </a:rPr>
              <a:t> –</a:t>
            </a:r>
            <a:r>
              <a:rPr lang="en-US" sz="1800" i="1" dirty="0">
                <a:latin typeface="Arial" pitchFamily="34" charset="0"/>
                <a:cs typeface="Arial" pitchFamily="34" charset="0"/>
              </a:rPr>
              <a:t> V</a:t>
            </a:r>
            <a:r>
              <a:rPr lang="en-US" sz="1800" i="1" baseline="-25000" dirty="0">
                <a:latin typeface="Arial" pitchFamily="34" charset="0"/>
                <a:cs typeface="Arial" pitchFamily="34" charset="0"/>
              </a:rPr>
              <a:t>T</a:t>
            </a:r>
            <a:r>
              <a:rPr lang="en-US" sz="1800" dirty="0" smtClean="0">
                <a:latin typeface="Arial" pitchFamily="34" charset="0"/>
                <a:cs typeface="Arial" pitchFamily="34" charset="0"/>
              </a:rPr>
              <a:t>)	(10-8</a:t>
            </a:r>
            <a:r>
              <a:rPr lang="en-US" sz="1800" dirty="0">
                <a:latin typeface="Arial" pitchFamily="34" charset="0"/>
                <a:cs typeface="Arial" pitchFamily="34" charset="0"/>
              </a:rPr>
              <a:t>)</a:t>
            </a:r>
          </a:p>
          <a:p>
            <a:pPr marL="9144" indent="0">
              <a:spcBef>
                <a:spcPts val="300"/>
              </a:spcBef>
              <a:buNone/>
            </a:pPr>
            <a:r>
              <a:rPr lang="en-US" sz="1800" dirty="0">
                <a:latin typeface="Arial" pitchFamily="34" charset="0"/>
                <a:cs typeface="Arial" pitchFamily="34" charset="0"/>
              </a:rPr>
              <a:t>where</a:t>
            </a:r>
          </a:p>
          <a:p>
            <a:pPr marL="210312" lvl="1" indent="0">
              <a:spcBef>
                <a:spcPts val="300"/>
              </a:spcBef>
              <a:buNone/>
            </a:pPr>
            <a:r>
              <a:rPr lang="en-US" sz="1800" i="1" dirty="0">
                <a:latin typeface="Arial" pitchFamily="34" charset="0"/>
                <a:cs typeface="Arial" pitchFamily="34" charset="0"/>
              </a:rPr>
              <a:t>S</a:t>
            </a:r>
            <a:r>
              <a:rPr lang="en-US" sz="1800" dirty="0">
                <a:latin typeface="Arial" pitchFamily="34" charset="0"/>
                <a:cs typeface="Arial" pitchFamily="34" charset="0"/>
              </a:rPr>
              <a:t> = synergies created by the business combination</a:t>
            </a:r>
          </a:p>
          <a:p>
            <a:pPr marL="9144" indent="0" algn="r">
              <a:spcBef>
                <a:spcPts val="300"/>
              </a:spcBef>
              <a:buNone/>
            </a:pPr>
            <a:endParaRPr lang="en-US" sz="1800" i="1" dirty="0" smtClean="0">
              <a:latin typeface="Arial" pitchFamily="34" charset="0"/>
              <a:cs typeface="Arial" pitchFamily="34" charset="0"/>
            </a:endParaRPr>
          </a:p>
          <a:p>
            <a:pPr marL="9144" indent="0" algn="r">
              <a:spcBef>
                <a:spcPts val="300"/>
              </a:spcBef>
              <a:buNone/>
            </a:pPr>
            <a:r>
              <a:rPr lang="en-US" sz="1800" i="1" dirty="0" smtClean="0">
                <a:latin typeface="Arial" pitchFamily="34" charset="0"/>
                <a:cs typeface="Arial" pitchFamily="34" charset="0"/>
              </a:rPr>
              <a:t>V</a:t>
            </a:r>
            <a:r>
              <a:rPr lang="en-US" sz="1800" i="1" baseline="-25000" dirty="0" smtClean="0">
                <a:latin typeface="Arial" pitchFamily="34" charset="0"/>
                <a:cs typeface="Arial" pitchFamily="34" charset="0"/>
              </a:rPr>
              <a:t>A* </a:t>
            </a:r>
            <a:r>
              <a:rPr lang="en-US" sz="1800" dirty="0" smtClean="0">
                <a:latin typeface="Arial" pitchFamily="34" charset="0"/>
                <a:cs typeface="Arial" pitchFamily="34" charset="0"/>
              </a:rPr>
              <a:t>= </a:t>
            </a:r>
            <a:r>
              <a:rPr lang="en-US" sz="1800" i="1" dirty="0">
                <a:latin typeface="Arial" pitchFamily="34" charset="0"/>
                <a:cs typeface="Arial" pitchFamily="34" charset="0"/>
              </a:rPr>
              <a:t>V</a:t>
            </a:r>
            <a:r>
              <a:rPr lang="en-US" sz="1800" i="1" baseline="-25000" dirty="0">
                <a:latin typeface="Arial" pitchFamily="34" charset="0"/>
                <a:cs typeface="Arial" pitchFamily="34" charset="0"/>
              </a:rPr>
              <a:t>A</a:t>
            </a:r>
            <a:r>
              <a:rPr lang="en-US" sz="1800" dirty="0">
                <a:latin typeface="Arial" pitchFamily="34" charset="0"/>
                <a:cs typeface="Arial" pitchFamily="34" charset="0"/>
              </a:rPr>
              <a:t> + </a:t>
            </a:r>
            <a:r>
              <a:rPr lang="en-US" sz="1800" i="1" dirty="0">
                <a:latin typeface="Arial" pitchFamily="34" charset="0"/>
                <a:cs typeface="Arial" pitchFamily="34" charset="0"/>
              </a:rPr>
              <a:t>V</a:t>
            </a:r>
            <a:r>
              <a:rPr lang="en-US" sz="1800" i="1" baseline="-25000" dirty="0">
                <a:latin typeface="Arial" pitchFamily="34" charset="0"/>
                <a:cs typeface="Arial" pitchFamily="34" charset="0"/>
              </a:rPr>
              <a:t>T</a:t>
            </a:r>
            <a:r>
              <a:rPr lang="en-US" sz="1800" dirty="0">
                <a:latin typeface="Arial" pitchFamily="34" charset="0"/>
                <a:cs typeface="Arial" pitchFamily="34" charset="0"/>
              </a:rPr>
              <a:t> + </a:t>
            </a:r>
            <a:r>
              <a:rPr lang="en-US" sz="1800" i="1" dirty="0">
                <a:latin typeface="Arial" pitchFamily="34" charset="0"/>
                <a:cs typeface="Arial" pitchFamily="34" charset="0"/>
              </a:rPr>
              <a:t>S</a:t>
            </a:r>
            <a:r>
              <a:rPr lang="en-US" sz="1800" dirty="0">
                <a:latin typeface="Arial" pitchFamily="34" charset="0"/>
                <a:cs typeface="Arial" pitchFamily="34" charset="0"/>
              </a:rPr>
              <a:t> – </a:t>
            </a:r>
            <a:r>
              <a:rPr lang="en-US" sz="1800" i="1" dirty="0">
                <a:latin typeface="Arial" pitchFamily="34" charset="0"/>
                <a:cs typeface="Arial" pitchFamily="34" charset="0"/>
              </a:rPr>
              <a:t>C	</a:t>
            </a:r>
            <a:r>
              <a:rPr lang="en-US" sz="1800" i="1" dirty="0" smtClean="0">
                <a:latin typeface="Arial" pitchFamily="34" charset="0"/>
                <a:cs typeface="Arial" pitchFamily="34" charset="0"/>
              </a:rPr>
              <a:t>			</a:t>
            </a:r>
            <a:r>
              <a:rPr lang="en-US" sz="1800" dirty="0" smtClean="0">
                <a:latin typeface="Arial" pitchFamily="34" charset="0"/>
                <a:cs typeface="Arial" pitchFamily="34" charset="0"/>
              </a:rPr>
              <a:t>(10-9</a:t>
            </a:r>
            <a:r>
              <a:rPr lang="en-US" sz="1800" dirty="0">
                <a:latin typeface="Arial" pitchFamily="34" charset="0"/>
                <a:cs typeface="Arial" pitchFamily="34" charset="0"/>
              </a:rPr>
              <a:t>)</a:t>
            </a:r>
          </a:p>
          <a:p>
            <a:pPr marL="9144" indent="0">
              <a:spcBef>
                <a:spcPts val="300"/>
              </a:spcBef>
              <a:buNone/>
            </a:pPr>
            <a:r>
              <a:rPr lang="en-US" sz="1800" dirty="0">
                <a:latin typeface="Arial" pitchFamily="34" charset="0"/>
                <a:cs typeface="Arial" pitchFamily="34" charset="0"/>
              </a:rPr>
              <a:t>where</a:t>
            </a:r>
          </a:p>
          <a:p>
            <a:pPr marL="210312" lvl="1" indent="0">
              <a:spcBef>
                <a:spcPts val="300"/>
              </a:spcBef>
              <a:buNone/>
            </a:pPr>
            <a:r>
              <a:rPr lang="en-US" sz="1800" i="1" dirty="0">
                <a:latin typeface="Arial" pitchFamily="34" charset="0"/>
                <a:cs typeface="Arial" pitchFamily="34" charset="0"/>
              </a:rPr>
              <a:t>V</a:t>
            </a:r>
            <a:r>
              <a:rPr lang="en-US" sz="1800" i="1" baseline="-25000" dirty="0">
                <a:latin typeface="Arial" pitchFamily="34" charset="0"/>
                <a:cs typeface="Arial" pitchFamily="34" charset="0"/>
              </a:rPr>
              <a:t>A*</a:t>
            </a:r>
            <a:r>
              <a:rPr lang="en-US" sz="1800" dirty="0">
                <a:latin typeface="Arial" pitchFamily="34" charset="0"/>
                <a:cs typeface="Arial" pitchFamily="34" charset="0"/>
              </a:rPr>
              <a:t> = post-merger value of the combined companies</a:t>
            </a:r>
          </a:p>
          <a:p>
            <a:pPr marL="210312" lvl="1" indent="0">
              <a:spcBef>
                <a:spcPts val="300"/>
              </a:spcBef>
              <a:buNone/>
            </a:pPr>
            <a:r>
              <a:rPr lang="en-US" sz="1800" i="1" dirty="0">
                <a:latin typeface="Arial" pitchFamily="34" charset="0"/>
                <a:cs typeface="Arial" pitchFamily="34" charset="0"/>
              </a:rPr>
              <a:t>V</a:t>
            </a:r>
            <a:r>
              <a:rPr lang="en-US" sz="1800" i="1" baseline="-25000" dirty="0">
                <a:latin typeface="Arial" pitchFamily="34" charset="0"/>
                <a:cs typeface="Arial" pitchFamily="34" charset="0"/>
              </a:rPr>
              <a:t>A</a:t>
            </a:r>
            <a:r>
              <a:rPr lang="en-US" sz="1800" dirty="0">
                <a:latin typeface="Arial" pitchFamily="34" charset="0"/>
                <a:cs typeface="Arial" pitchFamily="34" charset="0"/>
              </a:rPr>
              <a:t> = pre-merger value of the acquirer</a:t>
            </a:r>
          </a:p>
          <a:p>
            <a:pPr marL="210312" lvl="1" indent="0">
              <a:spcBef>
                <a:spcPts val="300"/>
              </a:spcBef>
              <a:buNone/>
            </a:pPr>
            <a:r>
              <a:rPr lang="en-US" sz="1800" i="1" dirty="0" smtClean="0">
                <a:latin typeface="Arial" pitchFamily="34" charset="0"/>
                <a:cs typeface="Arial" pitchFamily="34" charset="0"/>
              </a:rPr>
              <a:t>C</a:t>
            </a:r>
            <a:r>
              <a:rPr lang="en-US" sz="1800" dirty="0" smtClean="0">
                <a:latin typeface="Arial" pitchFamily="34" charset="0"/>
                <a:cs typeface="Arial" pitchFamily="34" charset="0"/>
              </a:rPr>
              <a:t> = </a:t>
            </a:r>
            <a:r>
              <a:rPr lang="en-US" sz="1800" dirty="0">
                <a:latin typeface="Arial" pitchFamily="34" charset="0"/>
                <a:cs typeface="Arial" pitchFamily="34" charset="0"/>
              </a:rPr>
              <a:t>cash paid to target shareholders </a:t>
            </a:r>
          </a:p>
          <a:p>
            <a:pPr marL="210312" lvl="1" indent="0">
              <a:buNone/>
            </a:pPr>
            <a:endParaRPr lang="en-US" sz="1800" dirty="0">
              <a:latin typeface="Arial" pitchFamily="34" charset="0"/>
              <a:cs typeface="Arial" pitchFamily="34" charset="0"/>
            </a:endParaRPr>
          </a:p>
        </p:txBody>
      </p:sp>
    </p:spTree>
    <p:extLst>
      <p:ext uri="{BB962C8B-B14F-4D97-AF65-F5344CB8AC3E}">
        <p14:creationId xmlns:p14="http://schemas.microsoft.com/office/powerpoint/2010/main" val="736063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2400" y="457200"/>
            <a:ext cx="8604504" cy="57149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 indent="0">
              <a:buFont typeface="Arial" pitchFamily="34" charset="0"/>
              <a:buNone/>
            </a:pPr>
            <a:endParaRPr lang="en-US" sz="2100" dirty="0" smtClean="0">
              <a:latin typeface="Arial" pitchFamily="34" charset="0"/>
              <a:cs typeface="Arial" pitchFamily="34" charset="0"/>
            </a:endParaRPr>
          </a:p>
          <a:p>
            <a:pPr marL="9144" indent="0" algn="just">
              <a:buFont typeface="Arial" pitchFamily="34" charset="0"/>
              <a:buNone/>
            </a:pPr>
            <a:r>
              <a:rPr lang="en-US" sz="2100" dirty="0" err="1" smtClean="0">
                <a:latin typeface="Arial" pitchFamily="34" charset="0"/>
                <a:cs typeface="Arial" pitchFamily="34" charset="0"/>
              </a:rPr>
              <a:t>i.e</a:t>
            </a:r>
            <a:endParaRPr lang="en-US" sz="2100" dirty="0">
              <a:latin typeface="Arial" pitchFamily="34" charset="0"/>
              <a:cs typeface="Arial" pitchFamily="34" charset="0"/>
            </a:endParaRPr>
          </a:p>
          <a:p>
            <a:pPr marL="9144" indent="0" algn="just">
              <a:buFont typeface="Arial" pitchFamily="34" charset="0"/>
              <a:buNone/>
            </a:pPr>
            <a:r>
              <a:rPr lang="en-US" sz="2100" dirty="0" smtClean="0">
                <a:latin typeface="Arial" pitchFamily="34" charset="0"/>
                <a:cs typeface="Arial" pitchFamily="34" charset="0"/>
              </a:rPr>
              <a:t>Suppose that the “A” Company has made an offer for the “B”  Company that consists of the purchase of 1 million shares at </a:t>
            </a:r>
            <a:r>
              <a:rPr lang="en-US" sz="2100" dirty="0" err="1" smtClean="0">
                <a:latin typeface="Arial" pitchFamily="34" charset="0"/>
                <a:cs typeface="Arial" pitchFamily="34" charset="0"/>
              </a:rPr>
              <a:t>Rs</a:t>
            </a:r>
            <a:r>
              <a:rPr lang="en-US" sz="2100" dirty="0" smtClean="0">
                <a:latin typeface="Arial" pitchFamily="34" charset="0"/>
                <a:cs typeface="Arial" pitchFamily="34" charset="0"/>
              </a:rPr>
              <a:t> 20 per share. The value of “B”  Company stock before the bid was made public was </a:t>
            </a:r>
            <a:r>
              <a:rPr lang="en-US" sz="2100" dirty="0" err="1" smtClean="0">
                <a:latin typeface="Arial" pitchFamily="34" charset="0"/>
                <a:cs typeface="Arial" pitchFamily="34" charset="0"/>
              </a:rPr>
              <a:t>Rs</a:t>
            </a:r>
            <a:r>
              <a:rPr lang="en-US" sz="2100" dirty="0" smtClean="0">
                <a:latin typeface="Arial" pitchFamily="34" charset="0"/>
                <a:cs typeface="Arial" pitchFamily="34" charset="0"/>
              </a:rPr>
              <a:t> 15 per share. “A” Company stock is trading at Rs.40 per share, and there are 10 million shares outstanding. “A” Company estimates that it is likely to reduce costs through economics of scale with this merger of Rs.3 million per year, forever. The appropriate discount rate for these gains is 12%. </a:t>
            </a:r>
          </a:p>
          <a:p>
            <a:pPr marL="352044" algn="just">
              <a:buFont typeface="+mj-lt"/>
              <a:buAutoNum type="arabicPeriod"/>
            </a:pPr>
            <a:r>
              <a:rPr lang="en-US" sz="2100" dirty="0" smtClean="0">
                <a:latin typeface="Arial" pitchFamily="34" charset="0"/>
                <a:cs typeface="Arial" pitchFamily="34" charset="0"/>
              </a:rPr>
              <a:t>What are the synergistic gains from this merger?</a:t>
            </a:r>
          </a:p>
          <a:p>
            <a:pPr marL="352044" algn="just">
              <a:buFont typeface="+mj-lt"/>
              <a:buAutoNum type="arabicPeriod"/>
            </a:pPr>
            <a:r>
              <a:rPr lang="en-US" sz="2100" dirty="0" smtClean="0">
                <a:latin typeface="Arial" pitchFamily="34" charset="0"/>
                <a:cs typeface="Arial" pitchFamily="34" charset="0"/>
              </a:rPr>
              <a:t>What parties, if any, share in these gains? </a:t>
            </a:r>
          </a:p>
          <a:p>
            <a:pPr marL="352044" algn="just">
              <a:buFont typeface="+mj-lt"/>
              <a:buAutoNum type="arabicPeriod"/>
            </a:pPr>
            <a:r>
              <a:rPr lang="en-US" sz="2100" dirty="0" smtClean="0">
                <a:latin typeface="Arial" pitchFamily="34" charset="0"/>
                <a:cs typeface="Arial" pitchFamily="34" charset="0"/>
              </a:rPr>
              <a:t>What is the estimated value of the “A” Company post-merger?</a:t>
            </a:r>
          </a:p>
          <a:p>
            <a:pPr marL="9144" indent="0">
              <a:buFont typeface="Arial" pitchFamily="34" charset="0"/>
              <a:buNone/>
            </a:pPr>
            <a:endParaRPr lang="en-US" dirty="0"/>
          </a:p>
        </p:txBody>
      </p:sp>
    </p:spTree>
    <p:extLst>
      <p:ext uri="{BB962C8B-B14F-4D97-AF65-F5344CB8AC3E}">
        <p14:creationId xmlns:p14="http://schemas.microsoft.com/office/powerpoint/2010/main" val="378026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sz="2000" dirty="0" smtClean="0">
                <a:latin typeface="Arial" pitchFamily="34" charset="0"/>
                <a:cs typeface="Arial" pitchFamily="34" charset="0"/>
              </a:rPr>
              <a:t>Merger: </a:t>
            </a:r>
          </a:p>
          <a:p>
            <a:pPr marL="0" indent="0">
              <a:buNone/>
            </a:pPr>
            <a:r>
              <a:rPr lang="en-US" sz="2000" dirty="0">
                <a:latin typeface="Arial" pitchFamily="34" charset="0"/>
                <a:cs typeface="Arial" pitchFamily="34" charset="0"/>
              </a:rPr>
              <a:t>	</a:t>
            </a:r>
            <a:r>
              <a:rPr lang="en-US" sz="2000" dirty="0" smtClean="0">
                <a:latin typeface="Arial" pitchFamily="34" charset="0"/>
                <a:cs typeface="Arial" pitchFamily="34" charset="0"/>
              </a:rPr>
              <a:t>Combination of two separate entity &amp; creation of one reporting 	entity</a:t>
            </a:r>
          </a:p>
          <a:p>
            <a:pPr marL="0" indent="0">
              <a:buNone/>
            </a:pP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Take over:</a:t>
            </a:r>
          </a:p>
          <a:p>
            <a:pPr marL="0" indent="0">
              <a:buNone/>
            </a:pPr>
            <a:r>
              <a:rPr lang="en-US" sz="1800" dirty="0" smtClean="0">
                <a:latin typeface="Arial" pitchFamily="34" charset="0"/>
                <a:cs typeface="Arial" pitchFamily="34" charset="0"/>
              </a:rPr>
              <a:t>	</a:t>
            </a:r>
            <a:r>
              <a:rPr lang="en-US" sz="2000" dirty="0" smtClean="0">
                <a:latin typeface="Arial" pitchFamily="34" charset="0"/>
                <a:cs typeface="Arial" pitchFamily="34" charset="0"/>
              </a:rPr>
              <a:t>The acquisition of controlling interest in the voting share capital 	of </a:t>
            </a:r>
            <a:r>
              <a:rPr lang="en-US" sz="2000" dirty="0">
                <a:latin typeface="Arial" pitchFamily="34" charset="0"/>
                <a:cs typeface="Arial" pitchFamily="34" charset="0"/>
              </a:rPr>
              <a:t> </a:t>
            </a:r>
            <a:r>
              <a:rPr lang="en-US" sz="2000" dirty="0" smtClean="0">
                <a:latin typeface="Arial" pitchFamily="34" charset="0"/>
                <a:cs typeface="Arial" pitchFamily="34" charset="0"/>
              </a:rPr>
              <a:t>another company  </a:t>
            </a:r>
          </a:p>
          <a:p>
            <a:pPr marL="0" indent="0">
              <a:buNone/>
            </a:pPr>
            <a:endParaRPr lang="en-US" sz="2000" dirty="0">
              <a:latin typeface="Arial" pitchFamily="34" charset="0"/>
              <a:cs typeface="Arial" pitchFamily="34" charset="0"/>
            </a:endParaRPr>
          </a:p>
          <a:p>
            <a:pPr marL="457200" lvl="1" indent="0">
              <a:buNone/>
            </a:pPr>
            <a:endParaRPr lang="en-US" sz="1600" dirty="0" smtClean="0">
              <a:latin typeface="Arial" pitchFamily="34" charset="0"/>
              <a:cs typeface="Arial" pitchFamily="34" charset="0"/>
            </a:endParaRPr>
          </a:p>
          <a:p>
            <a:pPr marL="0" indent="0">
              <a:buNone/>
            </a:pPr>
            <a:endParaRPr lang="en-US" sz="2000" dirty="0">
              <a:latin typeface="Arial" pitchFamily="34" charset="0"/>
              <a:cs typeface="Arial" pitchFamily="34" charset="0"/>
            </a:endParaRPr>
          </a:p>
          <a:p>
            <a:pPr marL="0" indent="0">
              <a:buNone/>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428694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1"/>
            <a:ext cx="8458200" cy="2667000"/>
          </a:xfrm>
        </p:spPr>
        <p:txBody>
          <a:bodyPr/>
          <a:lstStyle/>
          <a:p>
            <a:pPr marL="0" indent="0">
              <a:buNone/>
            </a:pPr>
            <a:r>
              <a:rPr lang="en-US" sz="2000" dirty="0">
                <a:latin typeface="Arial" pitchFamily="34" charset="0"/>
                <a:cs typeface="Arial" pitchFamily="34" charset="0"/>
              </a:rPr>
              <a:t>Mergers and acquisitions involve many issues, </a:t>
            </a:r>
            <a:r>
              <a:rPr lang="en-US" sz="2000" dirty="0" smtClean="0">
                <a:latin typeface="Arial" pitchFamily="34" charset="0"/>
                <a:cs typeface="Arial" pitchFamily="34" charset="0"/>
              </a:rPr>
              <a:t>including</a:t>
            </a:r>
          </a:p>
          <a:p>
            <a:pPr marL="0" indent="0">
              <a:buNone/>
            </a:pPr>
            <a:endParaRPr lang="en-US" sz="2000" dirty="0">
              <a:latin typeface="Arial" pitchFamily="34" charset="0"/>
              <a:cs typeface="Arial" pitchFamily="34" charset="0"/>
            </a:endParaRPr>
          </a:p>
          <a:p>
            <a:r>
              <a:rPr lang="en-US" sz="2000" dirty="0">
                <a:latin typeface="Arial" pitchFamily="34" charset="0"/>
                <a:cs typeface="Arial" pitchFamily="34" charset="0"/>
              </a:rPr>
              <a:t>Corporate governance.</a:t>
            </a:r>
          </a:p>
          <a:p>
            <a:r>
              <a:rPr lang="en-US" sz="2000" dirty="0">
                <a:latin typeface="Arial" pitchFamily="34" charset="0"/>
                <a:cs typeface="Arial" pitchFamily="34" charset="0"/>
              </a:rPr>
              <a:t>Form of payment.</a:t>
            </a:r>
          </a:p>
          <a:p>
            <a:r>
              <a:rPr lang="en-US" sz="2000" dirty="0">
                <a:latin typeface="Arial" pitchFamily="34" charset="0"/>
                <a:cs typeface="Arial" pitchFamily="34" charset="0"/>
              </a:rPr>
              <a:t>Legal issues.</a:t>
            </a:r>
          </a:p>
          <a:p>
            <a:r>
              <a:rPr lang="en-US" sz="2000" dirty="0">
                <a:latin typeface="Arial" pitchFamily="34" charset="0"/>
                <a:cs typeface="Arial" pitchFamily="34" charset="0"/>
              </a:rPr>
              <a:t>Contractual issues.</a:t>
            </a:r>
          </a:p>
          <a:p>
            <a:r>
              <a:rPr lang="en-US" sz="2000" dirty="0">
                <a:latin typeface="Arial" pitchFamily="34" charset="0"/>
                <a:cs typeface="Arial" pitchFamily="34" charset="0"/>
              </a:rPr>
              <a:t>Regulatory approval.</a:t>
            </a:r>
          </a:p>
          <a:p>
            <a:endParaRPr lang="en-US" dirty="0"/>
          </a:p>
        </p:txBody>
      </p:sp>
    </p:spTree>
    <p:extLst>
      <p:ext uri="{BB962C8B-B14F-4D97-AF65-F5344CB8AC3E}">
        <p14:creationId xmlns:p14="http://schemas.microsoft.com/office/powerpoint/2010/main" val="1573389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latin typeface="Arial" pitchFamily="34" charset="0"/>
                <a:cs typeface="Arial" pitchFamily="34" charset="0"/>
              </a:rPr>
              <a:t>Reasons for mergers &amp; acquisitions</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1143000"/>
            <a:ext cx="8305800" cy="5486400"/>
          </a:xfrm>
        </p:spPr>
        <p:txBody>
          <a:bodyPr>
            <a:normAutofit fontScale="85000" lnSpcReduction="20000"/>
          </a:bodyPr>
          <a:lstStyle/>
          <a:p>
            <a:pPr algn="just"/>
            <a:r>
              <a:rPr lang="en-US" sz="2200" dirty="0" smtClean="0">
                <a:latin typeface="Arial" pitchFamily="34" charset="0"/>
                <a:cs typeface="Arial" pitchFamily="34" charset="0"/>
              </a:rPr>
              <a:t>Main Reason: </a:t>
            </a:r>
            <a:r>
              <a:rPr lang="en-US" sz="2200" b="1" dirty="0" smtClean="0">
                <a:solidFill>
                  <a:srgbClr val="FF0000"/>
                </a:solidFill>
                <a:latin typeface="Arial" pitchFamily="34" charset="0"/>
                <a:cs typeface="Arial" pitchFamily="34" charset="0"/>
              </a:rPr>
              <a:t>Synergy</a:t>
            </a:r>
          </a:p>
          <a:p>
            <a:pPr algn="just"/>
            <a:endParaRPr lang="en-US" sz="2200" b="1" dirty="0" smtClean="0">
              <a:solidFill>
                <a:srgbClr val="FF0000"/>
              </a:solidFill>
              <a:latin typeface="Arial" pitchFamily="34" charset="0"/>
              <a:cs typeface="Arial" pitchFamily="34" charset="0"/>
            </a:endParaRPr>
          </a:p>
          <a:p>
            <a:pPr marL="0" indent="0" algn="just">
              <a:buNone/>
            </a:pPr>
            <a:r>
              <a:rPr lang="en-US" sz="2200" b="1" dirty="0" smtClean="0">
                <a:latin typeface="Arial" pitchFamily="34" charset="0"/>
                <a:cs typeface="Arial" pitchFamily="34" charset="0"/>
              </a:rPr>
              <a:t>	Where present value of the combines enterprise is greater 	than the sum of present value of the individual companies </a:t>
            </a:r>
          </a:p>
          <a:p>
            <a:pPr marL="0" indent="0" algn="just">
              <a:buNone/>
            </a:pPr>
            <a:endParaRPr lang="en-US" sz="2200" b="1" dirty="0">
              <a:latin typeface="Arial" pitchFamily="34" charset="0"/>
              <a:cs typeface="Arial" pitchFamily="34" charset="0"/>
            </a:endParaRPr>
          </a:p>
          <a:p>
            <a:pPr marL="0" indent="0" algn="just">
              <a:buNone/>
            </a:pPr>
            <a:r>
              <a:rPr lang="en-US" sz="2200" b="1" dirty="0" smtClean="0">
                <a:latin typeface="Arial" pitchFamily="34" charset="0"/>
                <a:cs typeface="Arial" pitchFamily="34" charset="0"/>
              </a:rPr>
              <a:t>	</a:t>
            </a:r>
            <a:r>
              <a:rPr lang="en-US" sz="2200" b="1" dirty="0" err="1">
                <a:latin typeface="Arial" pitchFamily="34" charset="0"/>
                <a:cs typeface="Arial" pitchFamily="34" charset="0"/>
              </a:rPr>
              <a:t>i</a:t>
            </a:r>
            <a:r>
              <a:rPr lang="en-US" sz="2200" b="1" dirty="0" err="1" smtClean="0">
                <a:latin typeface="Arial" pitchFamily="34" charset="0"/>
                <a:cs typeface="Arial" pitchFamily="34" charset="0"/>
              </a:rPr>
              <a:t>.e</a:t>
            </a:r>
            <a:r>
              <a:rPr lang="en-US" sz="2200" b="1" dirty="0" smtClean="0">
                <a:latin typeface="Arial" pitchFamily="34" charset="0"/>
                <a:cs typeface="Arial" pitchFamily="34" charset="0"/>
              </a:rPr>
              <a:t> 2+2=5</a:t>
            </a:r>
          </a:p>
          <a:p>
            <a:pPr marL="0" indent="0" algn="just">
              <a:buNone/>
            </a:pPr>
            <a:r>
              <a:rPr lang="en-US" sz="2200" b="1" dirty="0">
                <a:latin typeface="Arial" pitchFamily="34" charset="0"/>
                <a:cs typeface="Arial" pitchFamily="34" charset="0"/>
              </a:rPr>
              <a:t>	</a:t>
            </a:r>
            <a:endParaRPr lang="en-US" sz="2200" b="1" dirty="0" smtClean="0">
              <a:solidFill>
                <a:srgbClr val="FF0000"/>
              </a:solidFill>
              <a:latin typeface="Arial" pitchFamily="34" charset="0"/>
              <a:cs typeface="Arial" pitchFamily="34" charset="0"/>
            </a:endParaRPr>
          </a:p>
          <a:p>
            <a:pPr marL="0" indent="0" algn="just">
              <a:buNone/>
            </a:pPr>
            <a:r>
              <a:rPr lang="en-US" sz="2200" b="1" dirty="0">
                <a:solidFill>
                  <a:srgbClr val="FF0000"/>
                </a:solidFill>
                <a:latin typeface="Arial" pitchFamily="34" charset="0"/>
                <a:cs typeface="Arial" pitchFamily="34" charset="0"/>
              </a:rPr>
              <a:t>	</a:t>
            </a:r>
            <a:r>
              <a:rPr lang="en-US" sz="2200" b="1" dirty="0" smtClean="0">
                <a:solidFill>
                  <a:srgbClr val="FF0000"/>
                </a:solidFill>
                <a:latin typeface="Arial" pitchFamily="34" charset="0"/>
                <a:cs typeface="Arial" pitchFamily="34" charset="0"/>
              </a:rPr>
              <a:t>Synergy= V</a:t>
            </a:r>
            <a:r>
              <a:rPr lang="en-US" sz="1300" b="1" dirty="0" smtClean="0">
                <a:solidFill>
                  <a:srgbClr val="FF0000"/>
                </a:solidFill>
                <a:latin typeface="Arial" pitchFamily="34" charset="0"/>
                <a:cs typeface="Arial" pitchFamily="34" charset="0"/>
              </a:rPr>
              <a:t>AB</a:t>
            </a:r>
            <a:r>
              <a:rPr lang="en-US" sz="2200" b="1" dirty="0" smtClean="0">
                <a:solidFill>
                  <a:srgbClr val="FF0000"/>
                </a:solidFill>
                <a:latin typeface="Arial" pitchFamily="34" charset="0"/>
                <a:cs typeface="Arial" pitchFamily="34" charset="0"/>
              </a:rPr>
              <a:t>- ( V</a:t>
            </a:r>
            <a:r>
              <a:rPr lang="en-US" sz="1300" b="1" dirty="0" smtClean="0">
                <a:solidFill>
                  <a:srgbClr val="FF0000"/>
                </a:solidFill>
                <a:latin typeface="Arial" pitchFamily="34" charset="0"/>
                <a:cs typeface="Arial" pitchFamily="34" charset="0"/>
              </a:rPr>
              <a:t>A</a:t>
            </a:r>
            <a:r>
              <a:rPr lang="en-US" sz="2200" b="1" dirty="0" smtClean="0">
                <a:solidFill>
                  <a:srgbClr val="FF0000"/>
                </a:solidFill>
                <a:latin typeface="Arial" pitchFamily="34" charset="0"/>
                <a:cs typeface="Arial" pitchFamily="34" charset="0"/>
              </a:rPr>
              <a:t>+V</a:t>
            </a:r>
            <a:r>
              <a:rPr lang="en-US" sz="1300" b="1" dirty="0" smtClean="0">
                <a:solidFill>
                  <a:srgbClr val="FF0000"/>
                </a:solidFill>
                <a:latin typeface="Arial" pitchFamily="34" charset="0"/>
                <a:cs typeface="Arial" pitchFamily="34" charset="0"/>
              </a:rPr>
              <a:t>B</a:t>
            </a:r>
            <a:r>
              <a:rPr lang="en-US" sz="2200" b="1" dirty="0" smtClean="0">
                <a:solidFill>
                  <a:srgbClr val="FF0000"/>
                </a:solidFill>
                <a:latin typeface="Arial" pitchFamily="34" charset="0"/>
                <a:cs typeface="Arial" pitchFamily="34" charset="0"/>
              </a:rPr>
              <a:t>)</a:t>
            </a:r>
          </a:p>
          <a:p>
            <a:pPr marL="0" indent="0" algn="just">
              <a:buNone/>
            </a:pPr>
            <a:r>
              <a:rPr lang="en-US" sz="2200" b="1" dirty="0">
                <a:latin typeface="Arial" pitchFamily="34" charset="0"/>
                <a:cs typeface="Arial" pitchFamily="34" charset="0"/>
              </a:rPr>
              <a:t>	</a:t>
            </a:r>
            <a:endParaRPr lang="en-US" sz="2200" b="1" dirty="0" smtClean="0">
              <a:latin typeface="Arial" pitchFamily="34" charset="0"/>
              <a:cs typeface="Arial" pitchFamily="34" charset="0"/>
            </a:endParaRPr>
          </a:p>
          <a:p>
            <a:pPr marL="0" indent="0" algn="just">
              <a:buNone/>
            </a:pPr>
            <a:r>
              <a:rPr lang="en-US" sz="2200" b="1" dirty="0">
                <a:latin typeface="Arial" pitchFamily="34" charset="0"/>
                <a:cs typeface="Arial" pitchFamily="34" charset="0"/>
              </a:rPr>
              <a:t>	</a:t>
            </a:r>
            <a:r>
              <a:rPr lang="en-US" sz="2200" dirty="0" smtClean="0">
                <a:latin typeface="Arial" pitchFamily="34" charset="0"/>
                <a:cs typeface="Arial" pitchFamily="34" charset="0"/>
              </a:rPr>
              <a:t>Because combined entity results provide better return that 	was 	being achieved as by the same resources used in two 	separate companies </a:t>
            </a:r>
          </a:p>
          <a:p>
            <a:pPr marL="0" indent="0" algn="just">
              <a:buNone/>
            </a:pPr>
            <a:endParaRPr lang="en-US" sz="2200" b="1" dirty="0">
              <a:latin typeface="Arial" pitchFamily="34" charset="0"/>
              <a:cs typeface="Arial" pitchFamily="34" charset="0"/>
            </a:endParaRPr>
          </a:p>
          <a:p>
            <a:pPr marL="0" indent="0" algn="just">
              <a:buNone/>
            </a:pPr>
            <a:r>
              <a:rPr lang="en-US" sz="2200" b="1" dirty="0" smtClean="0">
                <a:latin typeface="Arial" pitchFamily="34" charset="0"/>
                <a:cs typeface="Arial" pitchFamily="34" charset="0"/>
              </a:rPr>
              <a:t>	Type of  synergies</a:t>
            </a:r>
          </a:p>
          <a:p>
            <a:pPr marL="742950" indent="230188" algn="just">
              <a:buNone/>
            </a:pPr>
            <a:endParaRPr lang="en-US" sz="2200" b="1" dirty="0" smtClean="0">
              <a:latin typeface="Arial" pitchFamily="34" charset="0"/>
              <a:cs typeface="Arial" pitchFamily="34" charset="0"/>
            </a:endParaRPr>
          </a:p>
          <a:p>
            <a:pPr lvl="1" indent="230188"/>
            <a:r>
              <a:rPr lang="en-US" sz="2200" dirty="0" smtClean="0">
                <a:latin typeface="Arial" pitchFamily="34" charset="0"/>
                <a:cs typeface="Arial" pitchFamily="34" charset="0"/>
              </a:rPr>
              <a:t>Operating</a:t>
            </a:r>
          </a:p>
          <a:p>
            <a:pPr lvl="1" indent="230188"/>
            <a:r>
              <a:rPr lang="en-US" sz="2200" dirty="0" smtClean="0">
                <a:latin typeface="Arial" pitchFamily="34" charset="0"/>
                <a:cs typeface="Arial" pitchFamily="34" charset="0"/>
              </a:rPr>
              <a:t>Financial</a:t>
            </a:r>
          </a:p>
          <a:p>
            <a:pPr lvl="1" indent="230188"/>
            <a:r>
              <a:rPr lang="en-US" sz="2200" dirty="0" smtClean="0">
                <a:latin typeface="Arial" pitchFamily="34" charset="0"/>
                <a:cs typeface="Arial" pitchFamily="34" charset="0"/>
              </a:rPr>
              <a:t>Other effects</a:t>
            </a:r>
          </a:p>
          <a:p>
            <a:pPr marL="0" indent="0" algn="just">
              <a:buNone/>
            </a:pPr>
            <a:endParaRPr lang="en-US" sz="2000" dirty="0" smtClean="0">
              <a:latin typeface="Arial" pitchFamily="34" charset="0"/>
              <a:cs typeface="Arial" pitchFamily="34" charset="0"/>
            </a:endParaRPr>
          </a:p>
          <a:p>
            <a:pPr marL="0" indent="0" algn="just">
              <a:buNone/>
            </a:pPr>
            <a:endParaRPr lang="en-US" sz="2000" b="1" dirty="0">
              <a:latin typeface="Arial" pitchFamily="34" charset="0"/>
              <a:cs typeface="Arial" pitchFamily="34" charset="0"/>
            </a:endParaRPr>
          </a:p>
        </p:txBody>
      </p:sp>
    </p:spTree>
    <p:extLst>
      <p:ext uri="{BB962C8B-B14F-4D97-AF65-F5344CB8AC3E}">
        <p14:creationId xmlns:p14="http://schemas.microsoft.com/office/powerpoint/2010/main" val="225577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305800" cy="5973763"/>
          </a:xfrm>
        </p:spPr>
        <p:txBody>
          <a:bodyPr/>
          <a:lstStyle/>
          <a:p>
            <a:pPr marL="0" indent="0">
              <a:buNone/>
            </a:pPr>
            <a:r>
              <a:rPr lang="en-US" sz="1800" b="1" dirty="0">
                <a:solidFill>
                  <a:srgbClr val="FF0000"/>
                </a:solidFill>
                <a:latin typeface="Arial" pitchFamily="34" charset="0"/>
                <a:cs typeface="Arial" pitchFamily="34" charset="0"/>
              </a:rPr>
              <a:t>SYNERGY</a:t>
            </a:r>
          </a:p>
          <a:p>
            <a:r>
              <a:rPr lang="en-US" sz="1800" dirty="0">
                <a:latin typeface="Arial" pitchFamily="34" charset="0"/>
                <a:cs typeface="Arial" pitchFamily="34" charset="0"/>
              </a:rPr>
              <a:t> Suppose Firm A is contemplating acquiring Firm B. The acquisition will be </a:t>
            </a:r>
            <a:r>
              <a:rPr lang="en-US" sz="1800" dirty="0" smtClean="0">
                <a:latin typeface="Arial" pitchFamily="34" charset="0"/>
                <a:cs typeface="Arial" pitchFamily="34" charset="0"/>
              </a:rPr>
              <a:t>beneficial </a:t>
            </a:r>
            <a:r>
              <a:rPr lang="en-US" sz="1800" dirty="0">
                <a:latin typeface="Arial" pitchFamily="34" charset="0"/>
                <a:cs typeface="Arial" pitchFamily="34" charset="0"/>
              </a:rPr>
              <a:t>if </a:t>
            </a:r>
            <a:r>
              <a:rPr lang="en-US" sz="1800" dirty="0" smtClean="0">
                <a:latin typeface="Arial" pitchFamily="34" charset="0"/>
                <a:cs typeface="Arial" pitchFamily="34" charset="0"/>
              </a:rPr>
              <a:t>the</a:t>
            </a:r>
          </a:p>
          <a:p>
            <a:pPr marL="0" indent="0">
              <a:buNone/>
            </a:pPr>
            <a:endParaRPr lang="en-US" sz="1800" dirty="0">
              <a:latin typeface="Arial" pitchFamily="34" charset="0"/>
              <a:cs typeface="Arial" pitchFamily="34" charset="0"/>
            </a:endParaRPr>
          </a:p>
          <a:p>
            <a:r>
              <a:rPr lang="en-US" sz="1800" dirty="0">
                <a:latin typeface="Arial" pitchFamily="34" charset="0"/>
                <a:cs typeface="Arial" pitchFamily="34" charset="0"/>
              </a:rPr>
              <a:t>combined </a:t>
            </a:r>
            <a:r>
              <a:rPr lang="en-US" sz="1800" dirty="0" smtClean="0">
                <a:latin typeface="Arial" pitchFamily="34" charset="0"/>
                <a:cs typeface="Arial" pitchFamily="34" charset="0"/>
              </a:rPr>
              <a:t>firm </a:t>
            </a:r>
            <a:r>
              <a:rPr lang="en-US" sz="1800" dirty="0">
                <a:latin typeface="Arial" pitchFamily="34" charset="0"/>
                <a:cs typeface="Arial" pitchFamily="34" charset="0"/>
              </a:rPr>
              <a:t>will have greater value than the sum of the values of the separate fi rms. </a:t>
            </a:r>
            <a:r>
              <a:rPr lang="en-US" sz="1800" dirty="0" smtClean="0">
                <a:latin typeface="Arial" pitchFamily="34" charset="0"/>
                <a:cs typeface="Arial" pitchFamily="34" charset="0"/>
              </a:rPr>
              <a:t>If</a:t>
            </a:r>
          </a:p>
          <a:p>
            <a:pPr marL="0" indent="0">
              <a:buNone/>
            </a:pPr>
            <a:endParaRPr lang="en-US" sz="1800" dirty="0">
              <a:latin typeface="Arial" pitchFamily="34" charset="0"/>
              <a:cs typeface="Arial" pitchFamily="34" charset="0"/>
            </a:endParaRPr>
          </a:p>
          <a:p>
            <a:r>
              <a:rPr lang="en-US" sz="1800" dirty="0">
                <a:latin typeface="Arial" pitchFamily="34" charset="0"/>
                <a:cs typeface="Arial" pitchFamily="34" charset="0"/>
              </a:rPr>
              <a:t>we let </a:t>
            </a:r>
            <a:r>
              <a:rPr lang="en-US" sz="1800" dirty="0" smtClean="0">
                <a:latin typeface="Arial" pitchFamily="34" charset="0"/>
                <a:cs typeface="Arial" pitchFamily="34" charset="0"/>
              </a:rPr>
              <a:t>V</a:t>
            </a:r>
            <a:r>
              <a:rPr lang="en-US" sz="1100" dirty="0" smtClean="0">
                <a:latin typeface="Arial" pitchFamily="34" charset="0"/>
                <a:cs typeface="Arial" pitchFamily="34" charset="0"/>
              </a:rPr>
              <a:t>AB</a:t>
            </a:r>
            <a:r>
              <a:rPr lang="en-US" sz="1800" dirty="0" smtClean="0">
                <a:latin typeface="Arial" pitchFamily="34" charset="0"/>
                <a:cs typeface="Arial" pitchFamily="34" charset="0"/>
              </a:rPr>
              <a:t> </a:t>
            </a:r>
            <a:r>
              <a:rPr lang="en-US" sz="1800" dirty="0">
                <a:latin typeface="Arial" pitchFamily="34" charset="0"/>
                <a:cs typeface="Arial" pitchFamily="34" charset="0"/>
              </a:rPr>
              <a:t>stand for the value of the merged </a:t>
            </a:r>
            <a:r>
              <a:rPr lang="en-US" sz="1800" dirty="0" smtClean="0">
                <a:latin typeface="Arial" pitchFamily="34" charset="0"/>
                <a:cs typeface="Arial" pitchFamily="34" charset="0"/>
              </a:rPr>
              <a:t>firm</a:t>
            </a:r>
            <a:r>
              <a:rPr lang="en-US" sz="1800" dirty="0">
                <a:latin typeface="Arial" pitchFamily="34" charset="0"/>
                <a:cs typeface="Arial" pitchFamily="34" charset="0"/>
              </a:rPr>
              <a:t>, then the merger makes sense only if:</a:t>
            </a:r>
          </a:p>
          <a:p>
            <a:r>
              <a:rPr lang="en-US" sz="1800" b="1" dirty="0">
                <a:solidFill>
                  <a:srgbClr val="FF0000"/>
                </a:solidFill>
                <a:latin typeface="Arial" pitchFamily="34" charset="0"/>
                <a:cs typeface="Arial" pitchFamily="34" charset="0"/>
              </a:rPr>
              <a:t>V </a:t>
            </a:r>
            <a:r>
              <a:rPr lang="en-US" sz="1200" b="1" dirty="0">
                <a:solidFill>
                  <a:srgbClr val="FF0000"/>
                </a:solidFill>
                <a:latin typeface="Arial" pitchFamily="34" charset="0"/>
                <a:cs typeface="Arial" pitchFamily="34" charset="0"/>
              </a:rPr>
              <a:t>AB</a:t>
            </a:r>
            <a:r>
              <a:rPr lang="en-US" sz="1800" b="1" dirty="0">
                <a:solidFill>
                  <a:srgbClr val="FF0000"/>
                </a:solidFill>
                <a:latin typeface="Arial" pitchFamily="34" charset="0"/>
                <a:cs typeface="Arial" pitchFamily="34" charset="0"/>
              </a:rPr>
              <a:t> </a:t>
            </a:r>
            <a:r>
              <a:rPr lang="en-US" sz="1800" b="1" dirty="0" smtClean="0">
                <a:solidFill>
                  <a:srgbClr val="FF0000"/>
                </a:solidFill>
                <a:latin typeface="Arial" pitchFamily="34" charset="0"/>
                <a:cs typeface="Arial" pitchFamily="34" charset="0"/>
              </a:rPr>
              <a:t>&gt; </a:t>
            </a:r>
            <a:r>
              <a:rPr lang="en-US" sz="1800" b="1" dirty="0">
                <a:solidFill>
                  <a:srgbClr val="FF0000"/>
                </a:solidFill>
                <a:latin typeface="Arial" pitchFamily="34" charset="0"/>
                <a:cs typeface="Arial" pitchFamily="34" charset="0"/>
              </a:rPr>
              <a:t>V </a:t>
            </a:r>
            <a:r>
              <a:rPr lang="en-US" sz="1200" b="1" dirty="0" smtClean="0">
                <a:solidFill>
                  <a:srgbClr val="FF0000"/>
                </a:solidFill>
                <a:latin typeface="Arial" pitchFamily="34" charset="0"/>
                <a:cs typeface="Arial" pitchFamily="34" charset="0"/>
              </a:rPr>
              <a:t>A </a:t>
            </a:r>
            <a:r>
              <a:rPr lang="en-US" sz="1800" b="1" dirty="0" smtClean="0">
                <a:solidFill>
                  <a:srgbClr val="FF0000"/>
                </a:solidFill>
                <a:latin typeface="Arial" pitchFamily="34" charset="0"/>
                <a:cs typeface="Arial" pitchFamily="34" charset="0"/>
              </a:rPr>
              <a:t>+  V</a:t>
            </a:r>
            <a:r>
              <a:rPr lang="en-US" sz="1200" b="1" dirty="0" smtClean="0">
                <a:solidFill>
                  <a:srgbClr val="FF0000"/>
                </a:solidFill>
                <a:latin typeface="Arial" pitchFamily="34" charset="0"/>
                <a:cs typeface="Arial" pitchFamily="34" charset="0"/>
              </a:rPr>
              <a:t>B</a:t>
            </a:r>
          </a:p>
          <a:p>
            <a:endParaRPr lang="en-US" sz="1200" dirty="0">
              <a:latin typeface="Arial" pitchFamily="34" charset="0"/>
              <a:cs typeface="Arial" pitchFamily="34" charset="0"/>
            </a:endParaRPr>
          </a:p>
          <a:p>
            <a:r>
              <a:rPr lang="en-US" sz="1800" dirty="0" smtClean="0">
                <a:latin typeface="Arial" pitchFamily="34" charset="0"/>
                <a:cs typeface="Arial" pitchFamily="34" charset="0"/>
              </a:rPr>
              <a:t>Where </a:t>
            </a:r>
            <a:r>
              <a:rPr lang="en-US" sz="1800" dirty="0">
                <a:latin typeface="Arial" pitchFamily="34" charset="0"/>
                <a:cs typeface="Arial" pitchFamily="34" charset="0"/>
              </a:rPr>
              <a:t>V A and V B are the separate values. A successful merger thus requires that the value of the whole exceed the sum of the parts. </a:t>
            </a:r>
            <a:endParaRPr lang="en-US" sz="1800" dirty="0" smtClean="0">
              <a:latin typeface="Arial" pitchFamily="34" charset="0"/>
              <a:cs typeface="Arial" pitchFamily="34" charset="0"/>
            </a:endParaRPr>
          </a:p>
          <a:p>
            <a:endParaRPr lang="en-US" sz="1800" dirty="0">
              <a:latin typeface="Arial" pitchFamily="34" charset="0"/>
              <a:cs typeface="Arial" pitchFamily="34" charset="0"/>
            </a:endParaRPr>
          </a:p>
          <a:p>
            <a:r>
              <a:rPr lang="en-US" sz="1800" dirty="0" smtClean="0">
                <a:latin typeface="Arial" pitchFamily="34" charset="0"/>
                <a:cs typeface="Arial" pitchFamily="34" charset="0"/>
              </a:rPr>
              <a:t>The </a:t>
            </a:r>
            <a:r>
              <a:rPr lang="en-US" sz="1800" dirty="0">
                <a:latin typeface="Arial" pitchFamily="34" charset="0"/>
                <a:cs typeface="Arial" pitchFamily="34" charset="0"/>
              </a:rPr>
              <a:t>difference between the value of the combined </a:t>
            </a:r>
            <a:r>
              <a:rPr lang="en-US" sz="1800" dirty="0" smtClean="0">
                <a:latin typeface="Arial" pitchFamily="34" charset="0"/>
                <a:cs typeface="Arial" pitchFamily="34" charset="0"/>
              </a:rPr>
              <a:t>firm </a:t>
            </a:r>
            <a:r>
              <a:rPr lang="en-US" sz="1800" dirty="0">
                <a:latin typeface="Arial" pitchFamily="34" charset="0"/>
                <a:cs typeface="Arial" pitchFamily="34" charset="0"/>
              </a:rPr>
              <a:t>and the sum of the values of the </a:t>
            </a:r>
            <a:r>
              <a:rPr lang="en-US" sz="1800" dirty="0" smtClean="0">
                <a:latin typeface="Arial" pitchFamily="34" charset="0"/>
                <a:cs typeface="Arial" pitchFamily="34" charset="0"/>
              </a:rPr>
              <a:t>firms </a:t>
            </a:r>
            <a:r>
              <a:rPr lang="en-US" sz="1800" dirty="0">
                <a:latin typeface="Arial" pitchFamily="34" charset="0"/>
                <a:cs typeface="Arial" pitchFamily="34" charset="0"/>
              </a:rPr>
              <a:t>as separate entities is the incremental net gain from the acquisition, V </a:t>
            </a:r>
            <a:r>
              <a:rPr lang="en-US" sz="1800" dirty="0" smtClean="0">
                <a:latin typeface="Arial" pitchFamily="34" charset="0"/>
                <a:cs typeface="Arial" pitchFamily="34" charset="0"/>
              </a:rPr>
              <a:t>= </a:t>
            </a:r>
            <a:r>
              <a:rPr lang="en-US" sz="1800" dirty="0">
                <a:latin typeface="Arial" pitchFamily="34" charset="0"/>
                <a:cs typeface="Arial" pitchFamily="34" charset="0"/>
              </a:rPr>
              <a:t/>
            </a:r>
            <a:r>
              <a:rPr lang="en-US" sz="1800" dirty="0" smtClean="0">
                <a:latin typeface="Arial" pitchFamily="34" charset="0"/>
                <a:cs typeface="Arial" pitchFamily="34" charset="0"/>
              </a:rPr>
              <a:t>V</a:t>
            </a:r>
            <a:r>
              <a:rPr lang="en-US" sz="1200" dirty="0" smtClean="0">
                <a:latin typeface="Arial" pitchFamily="34" charset="0"/>
                <a:cs typeface="Arial" pitchFamily="34" charset="0"/>
              </a:rPr>
              <a:t>AB</a:t>
            </a:r>
            <a:r>
              <a:rPr lang="en-US" sz="1800" dirty="0" smtClean="0">
                <a:latin typeface="Arial" pitchFamily="34" charset="0"/>
                <a:cs typeface="Arial" pitchFamily="34" charset="0"/>
              </a:rPr>
              <a:t> - (V</a:t>
            </a:r>
            <a:r>
              <a:rPr lang="en-US" sz="1200" dirty="0" smtClean="0">
                <a:latin typeface="Arial" pitchFamily="34" charset="0"/>
                <a:cs typeface="Arial" pitchFamily="34" charset="0"/>
              </a:rPr>
              <a:t>A + </a:t>
            </a:r>
            <a:r>
              <a:rPr lang="en-US" sz="1800" dirty="0" smtClean="0">
                <a:latin typeface="Arial" pitchFamily="34" charset="0"/>
                <a:cs typeface="Arial" pitchFamily="34" charset="0"/>
              </a:rPr>
              <a:t>V</a:t>
            </a:r>
            <a:r>
              <a:rPr lang="en-US" sz="1200" dirty="0" smtClean="0">
                <a:latin typeface="Arial" pitchFamily="34" charset="0"/>
                <a:cs typeface="Arial" pitchFamily="34" charset="0"/>
              </a:rPr>
              <a:t>B</a:t>
            </a:r>
            <a:r>
              <a:rPr lang="en-US" sz="1800" dirty="0">
                <a:latin typeface="Arial" pitchFamily="34" charset="0"/>
                <a:cs typeface="Arial" pitchFamily="34" charset="0"/>
              </a:rPr>
              <a:t>) </a:t>
            </a:r>
            <a:r>
              <a:rPr lang="en-US" sz="1800" dirty="0" smtClean="0">
                <a:latin typeface="Arial" pitchFamily="34" charset="0"/>
                <a:cs typeface="Arial" pitchFamily="34" charset="0"/>
              </a:rPr>
              <a:t>When  </a:t>
            </a:r>
            <a:r>
              <a:rPr lang="en-US" sz="1800" dirty="0">
                <a:latin typeface="Arial" pitchFamily="34" charset="0"/>
                <a:cs typeface="Arial" pitchFamily="34" charset="0"/>
              </a:rPr>
              <a:t>V is positive, the acquisition is said to generate </a:t>
            </a:r>
            <a:r>
              <a:rPr lang="en-US" sz="1800" dirty="0">
                <a:solidFill>
                  <a:srgbClr val="FF0000"/>
                </a:solidFill>
                <a:latin typeface="Arial" pitchFamily="34" charset="0"/>
                <a:cs typeface="Arial" pitchFamily="34" charset="0"/>
              </a:rPr>
              <a:t>synergy . </a:t>
            </a:r>
          </a:p>
          <a:p>
            <a:endParaRPr lang="en-US" dirty="0"/>
          </a:p>
        </p:txBody>
      </p:sp>
      <p:sp>
        <p:nvSpPr>
          <p:cNvPr id="5" name="Isosceles Triangle 4"/>
          <p:cNvSpPr/>
          <p:nvPr/>
        </p:nvSpPr>
        <p:spPr>
          <a:xfrm>
            <a:off x="1981200" y="5105400"/>
            <a:ext cx="152400" cy="15240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p:cNvSpPr/>
          <p:nvPr/>
        </p:nvSpPr>
        <p:spPr>
          <a:xfrm>
            <a:off x="4813300" y="5092700"/>
            <a:ext cx="152400" cy="15240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029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latin typeface="Arial" pitchFamily="34" charset="0"/>
                <a:cs typeface="Arial" pitchFamily="34" charset="0"/>
              </a:rPr>
              <a:t>Example for synergy</a:t>
            </a:r>
            <a:endParaRPr lang="en-US" sz="2400" dirty="0">
              <a:latin typeface="Arial" pitchFamily="34" charset="0"/>
              <a:cs typeface="Arial" pitchFamily="34" charset="0"/>
            </a:endParaRPr>
          </a:p>
        </p:txBody>
      </p:sp>
      <p:sp>
        <p:nvSpPr>
          <p:cNvPr id="3" name="Content Placeholder 2"/>
          <p:cNvSpPr>
            <a:spLocks noGrp="1"/>
          </p:cNvSpPr>
          <p:nvPr>
            <p:ph idx="1"/>
          </p:nvPr>
        </p:nvSpPr>
        <p:spPr>
          <a:xfrm>
            <a:off x="457200" y="1295400"/>
            <a:ext cx="8229600" cy="4830763"/>
          </a:xfrm>
        </p:spPr>
        <p:txBody>
          <a:bodyPr>
            <a:normAutofit/>
          </a:bodyPr>
          <a:lstStyle/>
          <a:p>
            <a:pPr algn="just"/>
            <a:r>
              <a:rPr lang="en-US" sz="2000" dirty="0">
                <a:latin typeface="Arial" pitchFamily="34" charset="0"/>
                <a:cs typeface="Arial" pitchFamily="34" charset="0"/>
              </a:rPr>
              <a:t>Suppose that the </a:t>
            </a:r>
            <a:r>
              <a:rPr lang="en-US" sz="2000" dirty="0" smtClean="0">
                <a:latin typeface="Arial" pitchFamily="34" charset="0"/>
                <a:cs typeface="Arial" pitchFamily="34" charset="0"/>
              </a:rPr>
              <a:t>“A” </a:t>
            </a:r>
            <a:r>
              <a:rPr lang="en-US" sz="2000" dirty="0">
                <a:latin typeface="Arial" pitchFamily="34" charset="0"/>
                <a:cs typeface="Arial" pitchFamily="34" charset="0"/>
              </a:rPr>
              <a:t>Company has made an offer for the </a:t>
            </a:r>
            <a:r>
              <a:rPr lang="en-US" sz="2000" dirty="0" smtClean="0">
                <a:latin typeface="Arial" pitchFamily="34" charset="0"/>
                <a:cs typeface="Arial" pitchFamily="34" charset="0"/>
              </a:rPr>
              <a:t>“B” </a:t>
            </a:r>
            <a:r>
              <a:rPr lang="en-US" sz="2000" dirty="0">
                <a:latin typeface="Arial" pitchFamily="34" charset="0"/>
                <a:cs typeface="Arial" pitchFamily="34" charset="0"/>
              </a:rPr>
              <a:t>Company that consists of the purchase of 1 million shares at </a:t>
            </a:r>
            <a:r>
              <a:rPr lang="en-US" sz="2000" dirty="0" smtClean="0">
                <a:latin typeface="Arial" pitchFamily="34" charset="0"/>
                <a:cs typeface="Arial" pitchFamily="34" charset="0"/>
              </a:rPr>
              <a:t>$</a:t>
            </a:r>
            <a:r>
              <a:rPr lang="en-US" sz="2000" dirty="0" smtClean="0">
                <a:latin typeface="Arial" pitchFamily="34" charset="0"/>
                <a:cs typeface="Arial" pitchFamily="34" charset="0"/>
              </a:rPr>
              <a:t>20</a:t>
            </a:r>
            <a:r>
              <a:rPr lang="en-US" sz="2000" dirty="0" smtClean="0">
                <a:latin typeface="Arial" pitchFamily="34" charset="0"/>
                <a:cs typeface="Arial" pitchFamily="34" charset="0"/>
              </a:rPr>
              <a:t> </a:t>
            </a:r>
            <a:r>
              <a:rPr lang="en-US" sz="2000" dirty="0">
                <a:latin typeface="Arial" pitchFamily="34" charset="0"/>
                <a:cs typeface="Arial" pitchFamily="34" charset="0"/>
              </a:rPr>
              <a:t>per share. The value of </a:t>
            </a:r>
            <a:r>
              <a:rPr lang="en-US" sz="2000" dirty="0" smtClean="0">
                <a:latin typeface="Arial" pitchFamily="34" charset="0"/>
                <a:cs typeface="Arial" pitchFamily="34" charset="0"/>
              </a:rPr>
              <a:t>“B”  </a:t>
            </a:r>
            <a:r>
              <a:rPr lang="en-US" sz="2000" dirty="0">
                <a:latin typeface="Arial" pitchFamily="34" charset="0"/>
                <a:cs typeface="Arial" pitchFamily="34" charset="0"/>
              </a:rPr>
              <a:t>Company stock before the bid was made public was $15 per share. </a:t>
            </a:r>
            <a:r>
              <a:rPr lang="en-US" sz="2000" dirty="0" smtClean="0">
                <a:latin typeface="Arial" pitchFamily="34" charset="0"/>
                <a:cs typeface="Arial" pitchFamily="34" charset="0"/>
              </a:rPr>
              <a:t>“A” </a:t>
            </a:r>
            <a:r>
              <a:rPr lang="en-US" sz="2000" dirty="0">
                <a:latin typeface="Arial" pitchFamily="34" charset="0"/>
                <a:cs typeface="Arial" pitchFamily="34" charset="0"/>
              </a:rPr>
              <a:t>Company stock is trading at $40 per share, and there are 10 million shares outstanding. </a:t>
            </a:r>
            <a:r>
              <a:rPr lang="en-US" sz="2000" dirty="0" smtClean="0">
                <a:latin typeface="Arial" pitchFamily="34" charset="0"/>
                <a:cs typeface="Arial" pitchFamily="34" charset="0"/>
              </a:rPr>
              <a:t>“A”  </a:t>
            </a:r>
            <a:r>
              <a:rPr lang="en-US" sz="2000" dirty="0">
                <a:latin typeface="Arial" pitchFamily="34" charset="0"/>
                <a:cs typeface="Arial" pitchFamily="34" charset="0"/>
              </a:rPr>
              <a:t>Company estimates that it is likely to reduce costs through economics of scale with this merger of </a:t>
            </a:r>
            <a:r>
              <a:rPr lang="en-US" sz="2000" dirty="0" smtClean="0">
                <a:latin typeface="Arial" pitchFamily="34" charset="0"/>
                <a:cs typeface="Arial" pitchFamily="34" charset="0"/>
              </a:rPr>
              <a:t>$3 </a:t>
            </a:r>
            <a:r>
              <a:rPr lang="en-US" sz="2000" dirty="0">
                <a:latin typeface="Arial" pitchFamily="34" charset="0"/>
                <a:cs typeface="Arial" pitchFamily="34" charset="0"/>
              </a:rPr>
              <a:t>million per year, forever. The appropriate discount rate for these gains is 10%. </a:t>
            </a:r>
            <a:endParaRPr lang="en-US" sz="2000" dirty="0" smtClean="0">
              <a:latin typeface="Arial" pitchFamily="34" charset="0"/>
              <a:cs typeface="Arial" pitchFamily="34" charset="0"/>
            </a:endParaRPr>
          </a:p>
          <a:p>
            <a:pPr marL="0" indent="0" algn="just">
              <a:buNone/>
            </a:pPr>
            <a:endParaRPr lang="en-US" sz="2000" dirty="0">
              <a:latin typeface="Arial" pitchFamily="34" charset="0"/>
              <a:cs typeface="Arial" pitchFamily="34" charset="0"/>
            </a:endParaRPr>
          </a:p>
          <a:p>
            <a:pPr algn="just"/>
            <a:r>
              <a:rPr lang="en-US" sz="2000" dirty="0">
                <a:latin typeface="Arial" pitchFamily="34" charset="0"/>
                <a:cs typeface="Arial" pitchFamily="34" charset="0"/>
              </a:rPr>
              <a:t>What are the synergistic gains from this merger</a:t>
            </a:r>
            <a:r>
              <a:rPr lang="en-US" sz="2000" dirty="0" smtClean="0">
                <a:latin typeface="Arial" pitchFamily="34" charset="0"/>
                <a:cs typeface="Arial" pitchFamily="34" charset="0"/>
              </a:rPr>
              <a:t>?</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955046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Arial" pitchFamily="34" charset="0"/>
                <a:cs typeface="Arial" pitchFamily="34" charset="0"/>
              </a:rPr>
              <a:t>Other reasons </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10000"/>
          </a:bodyPr>
          <a:lstStyle/>
          <a:p>
            <a:r>
              <a:rPr lang="en-US" sz="2800" dirty="0" smtClean="0">
                <a:latin typeface="Arial" pitchFamily="34" charset="0"/>
                <a:cs typeface="Arial" pitchFamily="34" charset="0"/>
              </a:rPr>
              <a:t>Diversification</a:t>
            </a:r>
          </a:p>
          <a:p>
            <a:r>
              <a:rPr lang="en-US" sz="2800" dirty="0" smtClean="0">
                <a:latin typeface="Arial" pitchFamily="34" charset="0"/>
                <a:cs typeface="Arial" pitchFamily="34" charset="0"/>
              </a:rPr>
              <a:t>Revenue Enhancement</a:t>
            </a:r>
          </a:p>
          <a:p>
            <a:r>
              <a:rPr lang="en-US" sz="2800" dirty="0" smtClean="0">
                <a:latin typeface="Arial" pitchFamily="34" charset="0"/>
                <a:cs typeface="Arial" pitchFamily="34" charset="0"/>
              </a:rPr>
              <a:t>Cost Reductions </a:t>
            </a:r>
          </a:p>
          <a:p>
            <a:r>
              <a:rPr lang="en-US" sz="2800" dirty="0" smtClean="0">
                <a:latin typeface="Arial" pitchFamily="34" charset="0"/>
                <a:cs typeface="Arial" pitchFamily="34" charset="0"/>
              </a:rPr>
              <a:t>Tax Savings </a:t>
            </a:r>
          </a:p>
          <a:p>
            <a:r>
              <a:rPr lang="en-US" sz="2800" dirty="0" smtClean="0">
                <a:latin typeface="Arial" pitchFamily="34" charset="0"/>
                <a:cs typeface="Arial" pitchFamily="34" charset="0"/>
              </a:rPr>
              <a:t>Reductions in capital needs</a:t>
            </a:r>
            <a:endParaRPr lang="en-US" sz="2800" dirty="0" smtClean="0">
              <a:latin typeface="Arial" pitchFamily="34" charset="0"/>
              <a:cs typeface="Arial" pitchFamily="34" charset="0"/>
            </a:endParaRPr>
          </a:p>
          <a:p>
            <a:r>
              <a:rPr lang="en-US" sz="2800" dirty="0">
                <a:latin typeface="Arial" pitchFamily="34" charset="0"/>
                <a:cs typeface="Arial" pitchFamily="34" charset="0"/>
              </a:rPr>
              <a:t>Bootstrapping earnings</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Finance &amp; liquidity</a:t>
            </a:r>
          </a:p>
          <a:p>
            <a:r>
              <a:rPr lang="en-US" sz="2800" dirty="0" smtClean="0">
                <a:latin typeface="Arial" pitchFamily="34" charset="0"/>
                <a:cs typeface="Arial" pitchFamily="34" charset="0"/>
              </a:rPr>
              <a:t>Asset backing</a:t>
            </a:r>
          </a:p>
          <a:p>
            <a:r>
              <a:rPr lang="en-US" sz="2800" dirty="0" smtClean="0">
                <a:latin typeface="Arial" pitchFamily="34" charset="0"/>
                <a:cs typeface="Arial" pitchFamily="34" charset="0"/>
              </a:rPr>
              <a:t>Growth</a:t>
            </a:r>
          </a:p>
          <a:p>
            <a:r>
              <a:rPr lang="en-US" sz="2800" dirty="0" smtClean="0">
                <a:latin typeface="Arial" pitchFamily="34" charset="0"/>
                <a:cs typeface="Arial" pitchFamily="34" charset="0"/>
              </a:rPr>
              <a:t>Defensive </a:t>
            </a:r>
            <a:r>
              <a:rPr lang="en-US" sz="2800" dirty="0" smtClean="0">
                <a:latin typeface="Arial" pitchFamily="34" charset="0"/>
                <a:cs typeface="Arial" pitchFamily="34" charset="0"/>
              </a:rPr>
              <a:t>merger</a:t>
            </a:r>
          </a:p>
          <a:p>
            <a:endParaRPr lang="en-US" dirty="0" smtClean="0">
              <a:latin typeface="Arial" pitchFamily="34" charset="0"/>
              <a:cs typeface="Arial" pitchFamily="34" charset="0"/>
            </a:endParaRP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649350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a:latin typeface="Arial" pitchFamily="34" charset="0"/>
                <a:cs typeface="Arial" pitchFamily="34" charset="0"/>
              </a:rPr>
              <a:t>Bootstrapping earnings</a:t>
            </a:r>
          </a:p>
        </p:txBody>
      </p:sp>
      <p:sp>
        <p:nvSpPr>
          <p:cNvPr id="3" name="Content Placeholder 2"/>
          <p:cNvSpPr>
            <a:spLocks noGrp="1"/>
          </p:cNvSpPr>
          <p:nvPr>
            <p:ph idx="1"/>
          </p:nvPr>
        </p:nvSpPr>
        <p:spPr>
          <a:xfrm>
            <a:off x="152400" y="1219200"/>
            <a:ext cx="8534400" cy="4906963"/>
          </a:xfrm>
        </p:spPr>
        <p:txBody>
          <a:bodyPr/>
          <a:lstStyle/>
          <a:p>
            <a:r>
              <a:rPr lang="en-US" sz="1800" b="1" dirty="0">
                <a:latin typeface="Arial" pitchFamily="34" charset="0"/>
                <a:cs typeface="Arial" pitchFamily="34" charset="0"/>
              </a:rPr>
              <a:t>Bootstrapping earnings </a:t>
            </a:r>
            <a:r>
              <a:rPr lang="en-US" sz="1800" dirty="0">
                <a:latin typeface="Arial" pitchFamily="34" charset="0"/>
                <a:cs typeface="Arial" pitchFamily="34" charset="0"/>
              </a:rPr>
              <a:t>is the increase in earnings per share as a result of a merger, combined with the market’s use of the pre-merger P/E to value post-merger EPS</a:t>
            </a:r>
            <a:r>
              <a:rPr lang="en-US" sz="1800" dirty="0" smtClean="0">
                <a:latin typeface="Arial" pitchFamily="34" charset="0"/>
                <a:cs typeface="Arial" pitchFamily="34" charset="0"/>
              </a:rPr>
              <a:t>.</a:t>
            </a:r>
          </a:p>
          <a:p>
            <a:endParaRPr lang="en-US" sz="1800" dirty="0">
              <a:latin typeface="Arial" pitchFamily="34" charset="0"/>
              <a:cs typeface="Arial" pitchFamily="34" charset="0"/>
            </a:endParaRPr>
          </a:p>
          <a:p>
            <a:r>
              <a:rPr lang="en-US" sz="1800" dirty="0">
                <a:latin typeface="Arial" pitchFamily="34" charset="0"/>
                <a:cs typeface="Arial" pitchFamily="34" charset="0"/>
              </a:rPr>
              <a:t> </a:t>
            </a:r>
            <a:r>
              <a:rPr lang="en-US" sz="1800" dirty="0" smtClean="0">
                <a:latin typeface="Arial" pitchFamily="34" charset="0"/>
                <a:cs typeface="Arial" pitchFamily="34" charset="0"/>
              </a:rPr>
              <a:t>i. e:  Company “ One” offers 1 share for each 2 shares of Company “ Two”</a:t>
            </a:r>
          </a:p>
          <a:p>
            <a:pPr marL="0" indent="0">
              <a:buNone/>
            </a:pPr>
            <a:endParaRPr lang="en-US" sz="1800" dirty="0" smtClean="0">
              <a:latin typeface="Arial" pitchFamily="34" charset="0"/>
              <a:cs typeface="Arial" pitchFamily="34" charset="0"/>
            </a:endParaRPr>
          </a:p>
          <a:p>
            <a:r>
              <a:rPr lang="en-US" sz="1800" b="1" dirty="0" smtClean="0">
                <a:solidFill>
                  <a:srgbClr val="FF0000"/>
                </a:solidFill>
                <a:latin typeface="Arial" pitchFamily="34" charset="0"/>
                <a:cs typeface="Arial" pitchFamily="34" charset="0"/>
              </a:rPr>
              <a:t>If Market </a:t>
            </a:r>
            <a:r>
              <a:rPr lang="en-US" sz="1800" b="1" dirty="0">
                <a:solidFill>
                  <a:srgbClr val="FF0000"/>
                </a:solidFill>
                <a:latin typeface="Arial" pitchFamily="34" charset="0"/>
                <a:cs typeface="Arial" pitchFamily="34" charset="0"/>
              </a:rPr>
              <a:t>applies pre-merger P/E of Company One to post-merger earnings.</a:t>
            </a:r>
          </a:p>
          <a:p>
            <a:endParaRPr lang="en-US" b="1" dirty="0" smtClean="0">
              <a:solidFill>
                <a:srgbClr val="FF0000"/>
              </a:solidFill>
            </a:endParaRPr>
          </a:p>
          <a:p>
            <a:endParaRPr lang="en-US" dirty="0" smtClean="0"/>
          </a:p>
          <a:p>
            <a:endParaRPr lang="en-US" dirty="0" smtClean="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657600"/>
            <a:ext cx="7821613" cy="288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0626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latin typeface="Arial" pitchFamily="34" charset="0"/>
                <a:cs typeface="Arial" pitchFamily="34" charset="0"/>
              </a:rPr>
              <a:t>Factors need  to consider in a takeover decision</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304800" y="1295400"/>
            <a:ext cx="8686800" cy="5410200"/>
          </a:xfrm>
        </p:spPr>
        <p:txBody>
          <a:bodyPr>
            <a:normAutofit fontScale="85000" lnSpcReduction="20000"/>
          </a:bodyPr>
          <a:lstStyle/>
          <a:p>
            <a:pPr marL="514350" indent="-514350">
              <a:buFont typeface="+mj-lt"/>
              <a:buAutoNum type="arabicPeriod"/>
            </a:pPr>
            <a:r>
              <a:rPr lang="en-US" sz="2400" dirty="0" smtClean="0">
                <a:latin typeface="Arial" pitchFamily="34" charset="0"/>
                <a:cs typeface="Arial" pitchFamily="34" charset="0"/>
              </a:rPr>
              <a:t>Price Factor </a:t>
            </a:r>
          </a:p>
          <a:p>
            <a:pPr marL="914400" lvl="1" indent="-514350">
              <a:buFont typeface="Arial" pitchFamily="34" charset="0"/>
              <a:buChar char="•"/>
            </a:pPr>
            <a:r>
              <a:rPr lang="en-US" sz="2400" dirty="0" smtClean="0">
                <a:latin typeface="Arial" pitchFamily="34" charset="0"/>
                <a:cs typeface="Arial" pitchFamily="34" charset="0"/>
              </a:rPr>
              <a:t>Cost </a:t>
            </a:r>
            <a:r>
              <a:rPr lang="en-US" sz="2400" dirty="0" smtClean="0">
                <a:latin typeface="Arial" pitchFamily="34" charset="0"/>
                <a:cs typeface="Arial" pitchFamily="34" charset="0"/>
              </a:rPr>
              <a:t>of </a:t>
            </a:r>
            <a:r>
              <a:rPr lang="en-US" sz="2400" dirty="0" smtClean="0">
                <a:latin typeface="Arial" pitchFamily="34" charset="0"/>
                <a:cs typeface="Arial" pitchFamily="34" charset="0"/>
              </a:rPr>
              <a:t>the acquisition </a:t>
            </a:r>
          </a:p>
          <a:p>
            <a:pPr marL="914400" lvl="1" indent="-514350">
              <a:buFont typeface="Arial" pitchFamily="34" charset="0"/>
              <a:buChar char="•"/>
            </a:pPr>
            <a:r>
              <a:rPr lang="en-US" sz="2400" dirty="0" smtClean="0">
                <a:latin typeface="Arial" pitchFamily="34" charset="0"/>
                <a:cs typeface="Arial" pitchFamily="34" charset="0"/>
              </a:rPr>
              <a:t>Whether acquisition worth for price</a:t>
            </a:r>
          </a:p>
          <a:p>
            <a:pPr marL="914400" lvl="1" indent="-514350">
              <a:buFont typeface="Arial" pitchFamily="34" charset="0"/>
              <a:buChar char="•"/>
            </a:pPr>
            <a:r>
              <a:rPr lang="en-US" sz="2400" dirty="0" smtClean="0">
                <a:latin typeface="Arial" pitchFamily="34" charset="0"/>
                <a:cs typeface="Arial" pitchFamily="34" charset="0"/>
              </a:rPr>
              <a:t>How to determine the value of the business</a:t>
            </a:r>
            <a:r>
              <a:rPr lang="en-US" sz="2200" dirty="0" smtClean="0">
                <a:latin typeface="Arial" pitchFamily="34" charset="0"/>
                <a:cs typeface="Arial" pitchFamily="34" charset="0"/>
              </a:rPr>
              <a:t>	</a:t>
            </a:r>
          </a:p>
          <a:p>
            <a:pPr marL="1714500" lvl="4" indent="0">
              <a:buNone/>
            </a:pPr>
            <a:r>
              <a:rPr lang="en-US" sz="2200" dirty="0">
                <a:latin typeface="Arial" pitchFamily="34" charset="0"/>
                <a:cs typeface="Arial" pitchFamily="34" charset="0"/>
              </a:rPr>
              <a:t> </a:t>
            </a:r>
            <a:r>
              <a:rPr lang="en-US" sz="1700" dirty="0" smtClean="0">
                <a:latin typeface="Arial" pitchFamily="34" charset="0"/>
                <a:cs typeface="Arial" pitchFamily="34" charset="0"/>
              </a:rPr>
              <a:t>Earnings</a:t>
            </a:r>
          </a:p>
          <a:p>
            <a:pPr marL="1714500" lvl="4" indent="0">
              <a:buNone/>
            </a:pPr>
            <a:r>
              <a:rPr lang="en-US" sz="1700" dirty="0">
                <a:latin typeface="Arial" pitchFamily="34" charset="0"/>
                <a:cs typeface="Arial" pitchFamily="34" charset="0"/>
              </a:rPr>
              <a:t> </a:t>
            </a:r>
            <a:r>
              <a:rPr lang="en-US" sz="1700" dirty="0" smtClean="0">
                <a:latin typeface="Arial" pitchFamily="34" charset="0"/>
                <a:cs typeface="Arial" pitchFamily="34" charset="0"/>
              </a:rPr>
              <a:t> Assets</a:t>
            </a:r>
          </a:p>
          <a:p>
            <a:pPr marL="1714500" lvl="4" indent="0">
              <a:buNone/>
            </a:pPr>
            <a:r>
              <a:rPr lang="en-US" sz="1700" dirty="0">
                <a:latin typeface="Arial" pitchFamily="34" charset="0"/>
                <a:cs typeface="Arial" pitchFamily="34" charset="0"/>
              </a:rPr>
              <a:t>	</a:t>
            </a:r>
            <a:r>
              <a:rPr lang="en-US" sz="1700" dirty="0" smtClean="0">
                <a:latin typeface="Arial" pitchFamily="34" charset="0"/>
                <a:cs typeface="Arial" pitchFamily="34" charset="0"/>
              </a:rPr>
              <a:t>prospects sales &amp; growth</a:t>
            </a:r>
          </a:p>
          <a:p>
            <a:pPr marL="1714500" lvl="4" indent="0">
              <a:buNone/>
            </a:pPr>
            <a:r>
              <a:rPr lang="en-US" sz="1700" dirty="0">
                <a:latin typeface="Arial" pitchFamily="34" charset="0"/>
                <a:cs typeface="Arial" pitchFamily="34" charset="0"/>
              </a:rPr>
              <a:t>	</a:t>
            </a:r>
            <a:r>
              <a:rPr lang="en-US" sz="1700" dirty="0" smtClean="0">
                <a:latin typeface="Arial" pitchFamily="34" charset="0"/>
                <a:cs typeface="Arial" pitchFamily="34" charset="0"/>
              </a:rPr>
              <a:t>How it would contribute to the </a:t>
            </a:r>
            <a:r>
              <a:rPr lang="en-US" sz="1800" dirty="0" smtClean="0">
                <a:latin typeface="Arial" pitchFamily="34" charset="0"/>
                <a:cs typeface="Arial" pitchFamily="34" charset="0"/>
              </a:rPr>
              <a:t>strategy of the predator company</a:t>
            </a:r>
          </a:p>
          <a:p>
            <a:pPr marL="1714500" lvl="4" indent="0">
              <a:buNone/>
            </a:pPr>
            <a:endParaRPr lang="en-US" sz="1800" dirty="0" smtClean="0">
              <a:latin typeface="Arial" pitchFamily="34" charset="0"/>
              <a:cs typeface="Arial" pitchFamily="34" charset="0"/>
            </a:endParaRPr>
          </a:p>
          <a:p>
            <a:pPr marL="406400" lvl="4" indent="-347663">
              <a:buAutoNum type="arabicPeriod" startAt="2"/>
            </a:pPr>
            <a:r>
              <a:rPr lang="en-US" sz="2200" dirty="0" smtClean="0">
                <a:latin typeface="Arial" pitchFamily="34" charset="0"/>
                <a:cs typeface="Arial" pitchFamily="34" charset="0"/>
              </a:rPr>
              <a:t>Other Factors</a:t>
            </a:r>
          </a:p>
          <a:p>
            <a:pPr marL="863600" lvl="5" indent="-347663"/>
            <a:r>
              <a:rPr lang="en-US" sz="2100" dirty="0" smtClean="0">
                <a:latin typeface="Arial" pitchFamily="34" charset="0"/>
                <a:cs typeface="Arial" pitchFamily="34" charset="0"/>
              </a:rPr>
              <a:t>Whether takeover desirable by the predator companies shareholders</a:t>
            </a:r>
          </a:p>
          <a:p>
            <a:pPr marL="863600" lvl="5" indent="-347663"/>
            <a:r>
              <a:rPr lang="en-US" sz="2100" dirty="0" smtClean="0">
                <a:latin typeface="Arial" pitchFamily="34" charset="0"/>
                <a:cs typeface="Arial" pitchFamily="34" charset="0"/>
              </a:rPr>
              <a:t>Are the target company amenable to the takeover</a:t>
            </a:r>
          </a:p>
          <a:p>
            <a:pPr marL="863600" lvl="5" indent="-347663"/>
            <a:r>
              <a:rPr lang="en-US" sz="2100" dirty="0" smtClean="0">
                <a:latin typeface="Arial" pitchFamily="34" charset="0"/>
                <a:cs typeface="Arial" pitchFamily="34" charset="0"/>
              </a:rPr>
              <a:t>Form of the purchase consideration take</a:t>
            </a:r>
          </a:p>
          <a:p>
            <a:pPr marL="863600" lvl="5" indent="-347663"/>
            <a:r>
              <a:rPr lang="en-US" sz="2100" dirty="0" smtClean="0">
                <a:latin typeface="Arial" pitchFamily="34" charset="0"/>
                <a:cs typeface="Arial" pitchFamily="34" charset="0"/>
              </a:rPr>
              <a:t>How would takeover be reflected in public accounts</a:t>
            </a:r>
          </a:p>
          <a:p>
            <a:pPr marL="863600" lvl="5" indent="-347663"/>
            <a:r>
              <a:rPr lang="en-US" sz="2100" dirty="0" smtClean="0">
                <a:latin typeface="Arial" pitchFamily="34" charset="0"/>
                <a:cs typeface="Arial" pitchFamily="34" charset="0"/>
              </a:rPr>
              <a:t>Any other potential problems</a:t>
            </a:r>
          </a:p>
          <a:p>
            <a:pPr marL="863600" lvl="5" indent="-347663"/>
            <a:endParaRPr lang="en-US" sz="1900" dirty="0" smtClean="0">
              <a:latin typeface="Arial" pitchFamily="34" charset="0"/>
              <a:cs typeface="Arial" pitchFamily="34" charset="0"/>
            </a:endParaRPr>
          </a:p>
          <a:p>
            <a:pPr marL="863600" lvl="5" indent="-347663"/>
            <a:endParaRPr lang="en-US" sz="1900" dirty="0" smtClean="0">
              <a:latin typeface="Arial" pitchFamily="34" charset="0"/>
              <a:cs typeface="Arial" pitchFamily="34" charset="0"/>
            </a:endParaRPr>
          </a:p>
          <a:p>
            <a:pPr marL="863600" lvl="5" indent="-347663"/>
            <a:endParaRPr lang="en-US" sz="1800" dirty="0" smtClean="0">
              <a:latin typeface="Arial" pitchFamily="34" charset="0"/>
              <a:cs typeface="Arial" pitchFamily="34" charset="0"/>
            </a:endParaRPr>
          </a:p>
          <a:p>
            <a:pPr marL="863600" lvl="5" indent="-347663"/>
            <a:endParaRPr lang="en-US" sz="1800" dirty="0" smtClean="0">
              <a:latin typeface="Arial" pitchFamily="34" charset="0"/>
              <a:cs typeface="Arial" pitchFamily="34" charset="0"/>
            </a:endParaRPr>
          </a:p>
          <a:p>
            <a:pPr marL="58737" lvl="4" indent="0">
              <a:buNone/>
            </a:pPr>
            <a:r>
              <a:rPr lang="en-US" sz="1800" dirty="0">
                <a:latin typeface="Arial" pitchFamily="34" charset="0"/>
                <a:cs typeface="Arial" pitchFamily="34" charset="0"/>
              </a:rPr>
              <a:t>	</a:t>
            </a:r>
            <a:endParaRPr lang="en-US" sz="1800" dirty="0" smtClean="0">
              <a:latin typeface="Arial" pitchFamily="34" charset="0"/>
              <a:cs typeface="Arial" pitchFamily="34" charset="0"/>
            </a:endParaRPr>
          </a:p>
          <a:p>
            <a:pPr marL="1771650" lvl="3" indent="-514350"/>
            <a:endParaRPr lang="en-US" dirty="0" smtClean="0">
              <a:latin typeface="Arial" pitchFamily="34" charset="0"/>
              <a:cs typeface="Arial" pitchFamily="34" charset="0"/>
            </a:endParaRPr>
          </a:p>
          <a:p>
            <a:pPr marL="400050" lvl="1" indent="0">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173885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TotalTime>
  <Words>826</Words>
  <Application>Microsoft Office PowerPoint</Application>
  <PresentationFormat>On-screen Show (4:3)</PresentationFormat>
  <Paragraphs>160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Mergers &amp; takeovers (acquisitions) </vt:lpstr>
      <vt:lpstr>PowerPoint Presentation</vt:lpstr>
      <vt:lpstr>PowerPoint Presentation</vt:lpstr>
      <vt:lpstr>Reasons for mergers &amp; acquisitions</vt:lpstr>
      <vt:lpstr>PowerPoint Presentation</vt:lpstr>
      <vt:lpstr>Example for synergy</vt:lpstr>
      <vt:lpstr>Other reasons </vt:lpstr>
      <vt:lpstr>Bootstrapping earnings</vt:lpstr>
      <vt:lpstr>Factors need  to consider in a takeover decision</vt:lpstr>
      <vt:lpstr>Basic form of acquisitions- </vt:lpstr>
      <vt:lpstr>PowerPoint Presentation</vt:lpstr>
      <vt:lpstr>PowerPoint Presentation</vt:lpstr>
      <vt:lpstr>PowerPoint Presentation</vt:lpstr>
      <vt:lpstr>PowerPoint Presentation</vt:lpstr>
      <vt:lpstr>Evaluating Bidder</vt:lpstr>
      <vt:lpstr>Evaluating Formula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thilanka</dc:creator>
  <cp:lastModifiedBy>thilanka</cp:lastModifiedBy>
  <cp:revision>37</cp:revision>
  <dcterms:created xsi:type="dcterms:W3CDTF">2017-06-03T09:55:08Z</dcterms:created>
  <dcterms:modified xsi:type="dcterms:W3CDTF">2017-06-05T08:18:19Z</dcterms:modified>
</cp:coreProperties>
</file>